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3" r:id="rId3"/>
    <p:sldId id="286" r:id="rId4"/>
    <p:sldId id="294" r:id="rId5"/>
    <p:sldId id="301" r:id="rId6"/>
    <p:sldId id="296" r:id="rId7"/>
    <p:sldId id="295" r:id="rId8"/>
    <p:sldId id="290" r:id="rId9"/>
    <p:sldId id="291" r:id="rId10"/>
    <p:sldId id="279" r:id="rId11"/>
    <p:sldId id="259" r:id="rId12"/>
    <p:sldId id="261" r:id="rId13"/>
    <p:sldId id="260" r:id="rId14"/>
    <p:sldId id="258" r:id="rId15"/>
    <p:sldId id="272" r:id="rId16"/>
    <p:sldId id="298" r:id="rId17"/>
    <p:sldId id="299" r:id="rId18"/>
    <p:sldId id="269" r:id="rId19"/>
    <p:sldId id="266" r:id="rId20"/>
    <p:sldId id="293" r:id="rId21"/>
    <p:sldId id="304" r:id="rId22"/>
    <p:sldId id="305" r:id="rId23"/>
    <p:sldId id="306" r:id="rId24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hinaca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33FF"/>
    <a:srgbClr val="CC99FF"/>
    <a:srgbClr val="FF99FF"/>
    <a:srgbClr val="0066CC"/>
    <a:srgbClr val="99FF66"/>
    <a:srgbClr val="9900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728" autoAdjust="0"/>
  </p:normalViewPr>
  <p:slideViewPr>
    <p:cSldViewPr>
      <p:cViewPr varScale="1">
        <p:scale>
          <a:sx n="67" d="100"/>
          <a:sy n="67" d="100"/>
        </p:scale>
        <p:origin x="5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4FF931E-6F5D-4A40-8FB7-812505BCD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1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3BCCA1F-B1F2-4038-8B91-E66397333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54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33B90-CCA5-41A9-88DE-2F25664A9C98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37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D75DB1-42F3-47B3-B049-D8712F80C2F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5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7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8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9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9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71C9-8CBA-484E-9123-2679595C5C6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8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DD7-BBDD-4C0B-BCC2-EC9A65889A5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4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591F1F-E05C-48DB-A189-8E81735D5D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4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5B67-F3EF-49DF-9D04-A9BB321D92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5D02-DA8B-4BB8-9372-ABA24A2627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E10-B8ED-4EE8-9E89-8696DCFD4B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2BD6-3BDA-440B-ACD1-8F0A305C82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59E1-785D-45C6-AC79-CC8A071A7B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0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ECE9-27DC-4AA7-9389-5CEA13F8F8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6576-5880-4BA6-97A9-389219E0E9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6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9FDB6-F6A8-452E-B7BA-E3A901A5F0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tersonb@fultonschoo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2667" y="1981200"/>
            <a:ext cx="5867400" cy="1219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tx2"/>
                </a:solidFill>
              </a:rPr>
              <a:t>Welcome to Work Based Learning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4800" dirty="0">
                <a:solidFill>
                  <a:schemeClr val="tx2"/>
                </a:solidFill>
                <a:latin typeface="+mj-lt"/>
              </a:rPr>
              <a:t>Teacher:</a:t>
            </a:r>
          </a:p>
          <a:p>
            <a:pPr eaLnBrk="1" hangingPunct="1"/>
            <a:r>
              <a:rPr lang="en-US" altLang="en-US" sz="4800" dirty="0">
                <a:solidFill>
                  <a:schemeClr val="tx2"/>
                </a:solidFill>
                <a:latin typeface="+mj-lt"/>
              </a:rPr>
              <a:t>Dr. Patterson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04467" y="54864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Cell: 678 778 3724 Email: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pattersonb@fultonschools.org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/>
              <a:t>Drpattersonrocks@gmail.com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/>
              <a:t>What can on-campus interns </a:t>
            </a:r>
            <a:r>
              <a:rPr lang="en-US" altLang="en-US" sz="4800" u="sng" dirty="0"/>
              <a:t>NOT</a:t>
            </a:r>
            <a:r>
              <a:rPr lang="en-US" altLang="en-US" sz="4800" dirty="0"/>
              <a:t> do??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1534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u="sng" dirty="0"/>
              <a:t>You may NOT have your cell phone out AT ALL!!  Please abide!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You may not eat while you are working!!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u="sng" dirty="0"/>
              <a:t>NO making copies of any type</a:t>
            </a:r>
            <a:r>
              <a:rPr lang="en-US" altLang="en-US" dirty="0"/>
              <a:t> —NOT in the copy room and NOT in the Front Office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NO grading tests—’pre-grading’ can be ok.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NO access to </a:t>
            </a:r>
            <a:r>
              <a:rPr lang="en-US" altLang="en-US" dirty="0" err="1"/>
              <a:t>eSchool</a:t>
            </a:r>
            <a:r>
              <a:rPr lang="en-US" altLang="en-US" dirty="0"/>
              <a:t> on the supervisor’s computer – NEVER!!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NO errands for teachers without a signed HALL PASS.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Mentorship tag is NOT a hall pass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>
                <a:latin typeface="Stencil" panose="040409050D0802020404" pitchFamily="82" charset="0"/>
              </a:rPr>
              <a:t>Attendance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</a:rPr>
              <a:t>Attendance is CRUCIAL to being in Mentorship!!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</a:rPr>
              <a:t>You </a:t>
            </a:r>
            <a:r>
              <a:rPr lang="en-US" sz="2800" u="sng" dirty="0">
                <a:latin typeface="+mj-lt"/>
              </a:rPr>
              <a:t>must</a:t>
            </a:r>
            <a:r>
              <a:rPr lang="en-US" sz="2800" dirty="0">
                <a:latin typeface="+mj-lt"/>
              </a:rPr>
              <a:t> show up ON TIME or e-mail your supervisor PRIOR to an absence or check-out — or call/text, if better for the supervisor—check with your supervisor!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>
                <a:latin typeface="+mj-lt"/>
              </a:rPr>
              <a:t>Email ME!!</a:t>
            </a:r>
            <a:r>
              <a:rPr lang="en-US" dirty="0">
                <a:latin typeface="+mj-lt"/>
              </a:rPr>
              <a:t>  </a:t>
            </a:r>
            <a:r>
              <a:rPr lang="en-US" u="sng" dirty="0">
                <a:latin typeface="+mj-lt"/>
              </a:rPr>
              <a:t>MANDATORY!!!!</a:t>
            </a:r>
            <a:endParaRPr lang="en-US" sz="14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>
                <a:latin typeface="+mj-lt"/>
              </a:rPr>
              <a:t>Treat this like a real job!</a:t>
            </a:r>
            <a:r>
              <a:rPr lang="en-US" dirty="0">
                <a:latin typeface="+mj-lt"/>
              </a:rPr>
              <a:t> </a:t>
            </a:r>
            <a:endParaRPr lang="en-US" sz="14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Absolutely NO no-shows!! 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537244" cy="130386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2060"/>
                </a:solidFill>
                <a:latin typeface="+mj-lt"/>
              </a:rPr>
              <a:t>Dress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46866"/>
            <a:ext cx="5715000" cy="38015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Dress must be very appropriate—kick it up a notch or two!!</a:t>
            </a:r>
          </a:p>
          <a:p>
            <a:pPr eaLnBrk="1" hangingPunct="1"/>
            <a:r>
              <a:rPr lang="en-US" altLang="en-US" dirty="0">
                <a:latin typeface="+mj-lt"/>
              </a:rPr>
              <a:t>You are representing NSHS and the WBL program and must be a role model!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11268" name="Picture 4" descr="MPj03417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40567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Cutting Class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Never</a:t>
            </a:r>
            <a:r>
              <a:rPr lang="en-US" altLang="en-US" b="1" dirty="0"/>
              <a:t> Cut!    It is a PRIVILEGE to be in WBL Intern and you are a ROLE MODEL!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If I find that you cut WBL—you will be written up and possibly removed… </a:t>
            </a:r>
          </a:p>
          <a:p>
            <a:pPr eaLnBrk="1" hangingPunct="1"/>
            <a:r>
              <a:rPr lang="en-US" altLang="en-US" sz="2400" b="1" dirty="0"/>
              <a:t>Parking privileges could be removed.</a:t>
            </a:r>
            <a:r>
              <a:rPr lang="en-US" altLang="en-US" b="1" dirty="0"/>
              <a:t> </a:t>
            </a:r>
          </a:p>
        </p:txBody>
      </p:sp>
      <p:pic>
        <p:nvPicPr>
          <p:cNvPr id="12292" name="Picture 4" descr="j0217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060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tx1"/>
                </a:solidFill>
                <a:latin typeface="Verdana Pro Black" panose="020B0604020202020204" pitchFamily="34" charset="0"/>
              </a:rPr>
              <a:t>Paperwork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66294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gency FB" panose="020B0503020202020204" pitchFamily="34" charset="0"/>
              </a:rPr>
              <a:t>Part 2 Employer Portion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gency FB" panose="020B0503020202020204" pitchFamily="34" charset="0"/>
              </a:rPr>
              <a:t>Training Plan</a:t>
            </a:r>
            <a:endParaRPr lang="en-US" altLang="en-US" sz="1000" dirty="0">
              <a:latin typeface="Agency FB" panose="020B05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gency FB" panose="020B0503020202020204" pitchFamily="34" charset="0"/>
              </a:rPr>
              <a:t>Syllabus Acknowledgement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gency FB" panose="020B0503020202020204" pitchFamily="34" charset="0"/>
              </a:rPr>
              <a:t>Get the BACK PAGE signed tonight!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gency FB" panose="020B0503020202020204" pitchFamily="34" charset="0"/>
              </a:rPr>
              <a:t>Magnet Contract**</a:t>
            </a:r>
            <a:endParaRPr lang="en-US" altLang="en-US" sz="1800" dirty="0">
              <a:latin typeface="Agency FB" panose="020B05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Forte" panose="03060902040502070203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Forte" panose="03060902040502070203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4340" name="Picture 4" descr="j0237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429000"/>
            <a:ext cx="2622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dirty="0"/>
              <a:t>What Makes Up Your Grade: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Major				40%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Employer Evaluations	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Minor			30%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Journal Entries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Hours and Wages 		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Practice				10%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AES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Final Exam				20%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oper Black" panose="0208090404030B020404" pitchFamily="18" charset="0"/>
              </a:rPr>
              <a:t>Electronic Career Portfolio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42DF7-2FF1-46E4-A3CA-D709D014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A5A2D-B18E-46BC-86D0-2B7D6528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69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5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EB8B6-0037-415F-BDF8-D7F457CF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atin typeface="+mj-lt"/>
              </a:rPr>
              <a:t>Contingency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810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700" dirty="0">
                <a:latin typeface="+mj-lt"/>
              </a:rPr>
              <a:t>If your supervisor can NOT have you in the room for a day…report to ME.</a:t>
            </a:r>
          </a:p>
          <a:p>
            <a:pPr eaLnBrk="1" hangingPunct="1">
              <a:defRPr/>
            </a:pPr>
            <a:r>
              <a:rPr lang="en-US" sz="2700" u="sng" dirty="0">
                <a:latin typeface="+mj-lt"/>
              </a:rPr>
              <a:t>I should be notified in advance! </a:t>
            </a:r>
          </a:p>
          <a:p>
            <a:pPr eaLnBrk="1" hangingPunct="1">
              <a:defRPr/>
            </a:pPr>
            <a:r>
              <a:rPr lang="en-US" sz="2600" dirty="0">
                <a:latin typeface="+mj-lt"/>
              </a:rPr>
              <a:t>If I will be out of my office – I will find an alternate place for you.</a:t>
            </a:r>
          </a:p>
          <a:p>
            <a:pPr eaLnBrk="1" hangingPunct="1">
              <a:defRPr/>
            </a:pPr>
            <a:r>
              <a:rPr lang="en-US" sz="3600" dirty="0">
                <a:latin typeface="+mj-lt"/>
              </a:rPr>
              <a:t>If your school or placement site is closed—report to ME—this is NOT a day off! </a:t>
            </a:r>
            <a:r>
              <a:rPr lang="en-US" sz="3600" dirty="0">
                <a:latin typeface="+mj-lt"/>
                <a:sym typeface="Wingdings" pitchFamily="2" charset="2"/>
              </a:rPr>
              <a:t>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716C-3265-4F4B-831A-6D5E2868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www.NorthSpringsWBL.org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F5DD8-5AFC-4E09-9CCD-3AC333EB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6" y="2590800"/>
            <a:ext cx="6477000" cy="30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CAMPUS: NO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Deadline September 1st</a:t>
            </a:r>
          </a:p>
          <a:p>
            <a:r>
              <a:rPr lang="en-US" dirty="0"/>
              <a:t>Last Ditch Effort</a:t>
            </a:r>
          </a:p>
          <a:p>
            <a:pPr lvl="1"/>
            <a:r>
              <a:rPr lang="en-US" sz="2800" b="1" dirty="0"/>
              <a:t>Shoe</a:t>
            </a:r>
          </a:p>
          <a:p>
            <a:pPr lvl="1"/>
            <a:r>
              <a:rPr lang="en-US" sz="2800" b="1" dirty="0"/>
              <a:t>Lottery Ticket</a:t>
            </a:r>
          </a:p>
          <a:p>
            <a:pPr lvl="1"/>
            <a:r>
              <a:rPr lang="en-US" sz="2800" b="1" dirty="0"/>
              <a:t>Shiny Bubble Envelope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493839"/>
            <a:ext cx="3352800" cy="22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41" y="905812"/>
            <a:ext cx="6798734" cy="1303867"/>
          </a:xfrm>
        </p:spPr>
        <p:txBody>
          <a:bodyPr/>
          <a:lstStyle/>
          <a:p>
            <a:r>
              <a:rPr lang="en-US" dirty="0"/>
              <a:t>OFF CAMPUS: NO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3810000" cy="3444997"/>
          </a:xfrm>
        </p:spPr>
        <p:txBody>
          <a:bodyPr>
            <a:noAutofit/>
          </a:bodyPr>
          <a:lstStyle/>
          <a:p>
            <a:r>
              <a:rPr lang="en-US" sz="1800" b="1" dirty="0"/>
              <a:t>Balter Insurance</a:t>
            </a:r>
          </a:p>
          <a:p>
            <a:r>
              <a:rPr lang="en-US" sz="1800" b="1" dirty="0"/>
              <a:t>Elaine Bryan Foundation</a:t>
            </a:r>
          </a:p>
          <a:p>
            <a:r>
              <a:rPr lang="en-US" sz="1800" b="1" dirty="0"/>
              <a:t>Hammond Glen</a:t>
            </a:r>
          </a:p>
          <a:p>
            <a:r>
              <a:rPr lang="en-US" sz="1800" b="1" dirty="0"/>
              <a:t>CAC</a:t>
            </a:r>
          </a:p>
          <a:p>
            <a:r>
              <a:rPr lang="en-US" sz="1800" b="1" dirty="0"/>
              <a:t>Schiff School</a:t>
            </a:r>
          </a:p>
          <a:p>
            <a:r>
              <a:rPr lang="en-US" sz="1800" b="1" dirty="0"/>
              <a:t>Somerby Retirement Home</a:t>
            </a:r>
          </a:p>
          <a:p>
            <a:r>
              <a:rPr lang="en-US" sz="1800" b="1" dirty="0"/>
              <a:t>Ross and Pines, LLC</a:t>
            </a:r>
          </a:p>
          <a:p>
            <a:r>
              <a:rPr lang="en-US" sz="1800" b="1" dirty="0"/>
              <a:t>Cinnaholic </a:t>
            </a:r>
          </a:p>
          <a:p>
            <a:r>
              <a:rPr lang="en-US" sz="1800" b="1" dirty="0"/>
              <a:t>Consult Atlanta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3D04C-4AB2-4942-A980-0709664EF449}"/>
              </a:ext>
            </a:extLst>
          </p:cNvPr>
          <p:cNvSpPr txBox="1">
            <a:spLocks/>
          </p:cNvSpPr>
          <p:nvPr/>
        </p:nvSpPr>
        <p:spPr>
          <a:xfrm>
            <a:off x="4495800" y="2362321"/>
            <a:ext cx="381000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JCC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226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F879-EB28-4D41-9803-8BB4DB08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0F5D-E5F5-4E63-A460-094EBE2C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Ms. Kent</a:t>
            </a:r>
          </a:p>
          <a:p>
            <a:r>
              <a:rPr lang="en-US" dirty="0"/>
              <a:t>CBI</a:t>
            </a:r>
          </a:p>
          <a:p>
            <a:r>
              <a:rPr lang="en-US" dirty="0"/>
              <a:t>Ali</a:t>
            </a:r>
          </a:p>
          <a:p>
            <a:r>
              <a:rPr lang="en-US" dirty="0"/>
              <a:t>Shiflett</a:t>
            </a:r>
          </a:p>
          <a:p>
            <a:r>
              <a:rPr lang="en-US" dirty="0"/>
              <a:t>Lundy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344E-7038-479F-A6B4-7382EB0E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0AC3-2403-4724-8400-A70459BD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77891-D8DF-40E4-9609-7B5CB825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6" y="762000"/>
            <a:ext cx="7693647" cy="4507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75011-4708-4DAF-8F67-2AAD4F2C6F65}"/>
              </a:ext>
            </a:extLst>
          </p:cNvPr>
          <p:cNvSpPr/>
          <p:nvPr/>
        </p:nvSpPr>
        <p:spPr>
          <a:xfrm>
            <a:off x="715651" y="2590799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D808F-7553-4BAF-879E-D861F4FA5145}"/>
              </a:ext>
            </a:extLst>
          </p:cNvPr>
          <p:cNvSpPr/>
          <p:nvPr/>
        </p:nvSpPr>
        <p:spPr>
          <a:xfrm>
            <a:off x="693880" y="3038594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BA081-DCA6-4544-9D4B-5C8C5C60662C}"/>
              </a:ext>
            </a:extLst>
          </p:cNvPr>
          <p:cNvSpPr/>
          <p:nvPr/>
        </p:nvSpPr>
        <p:spPr>
          <a:xfrm>
            <a:off x="693880" y="3301332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12A07-0EB4-4846-BD8A-5D213963360D}"/>
              </a:ext>
            </a:extLst>
          </p:cNvPr>
          <p:cNvSpPr/>
          <p:nvPr/>
        </p:nvSpPr>
        <p:spPr>
          <a:xfrm>
            <a:off x="661223" y="3481685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665C80-A3D2-4E74-92D6-FC2CB5D2056C}"/>
              </a:ext>
            </a:extLst>
          </p:cNvPr>
          <p:cNvSpPr/>
          <p:nvPr/>
        </p:nvSpPr>
        <p:spPr>
          <a:xfrm>
            <a:off x="744529" y="4648200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4BF5CD-2B83-41DC-823D-A12D8057EFB2}"/>
              </a:ext>
            </a:extLst>
          </p:cNvPr>
          <p:cNvSpPr/>
          <p:nvPr/>
        </p:nvSpPr>
        <p:spPr>
          <a:xfrm>
            <a:off x="755415" y="3985041"/>
            <a:ext cx="2971800" cy="15240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Schedule Fixes</a:t>
            </a:r>
          </a:p>
          <a:p>
            <a:r>
              <a:rPr lang="en-US" dirty="0"/>
              <a:t>AES</a:t>
            </a:r>
          </a:p>
          <a:p>
            <a:r>
              <a:rPr lang="en-US" dirty="0"/>
              <a:t>Paperwork</a:t>
            </a:r>
          </a:p>
          <a:p>
            <a:r>
              <a:rPr lang="en-US" dirty="0"/>
              <a:t>Responsibilities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Teacher Draft</a:t>
            </a:r>
          </a:p>
          <a:p>
            <a:r>
              <a:rPr lang="en-US" dirty="0"/>
              <a:t>Training Plan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Placement</a:t>
            </a:r>
          </a:p>
          <a:p>
            <a:r>
              <a:rPr lang="en-US" dirty="0"/>
              <a:t>Badges</a:t>
            </a:r>
          </a:p>
          <a:p>
            <a:r>
              <a:rPr lang="en-US" dirty="0"/>
              <a:t>Last Ditch Effort</a:t>
            </a:r>
          </a:p>
        </p:txBody>
      </p:sp>
    </p:spTree>
    <p:extLst>
      <p:ext uri="{BB962C8B-B14F-4D97-AF65-F5344CB8AC3E}">
        <p14:creationId xmlns:p14="http://schemas.microsoft.com/office/powerpoint/2010/main" val="105305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2362200"/>
            <a:ext cx="5147734" cy="3447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Group Code:</a:t>
            </a:r>
          </a:p>
          <a:p>
            <a:pPr marL="0" indent="0">
              <a:buNone/>
            </a:pPr>
            <a:r>
              <a:rPr lang="en-US" sz="8800" b="1" dirty="0"/>
              <a:t>@pattymelt</a:t>
            </a:r>
          </a:p>
          <a:p>
            <a:pPr marL="0" indent="0">
              <a:buNone/>
            </a:pPr>
            <a:r>
              <a:rPr lang="en-US" sz="8800" b="1" dirty="0"/>
              <a:t>Text 81010</a:t>
            </a:r>
            <a:endParaRPr lang="en-US" sz="8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14426" y="24871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3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362200"/>
            <a:ext cx="6333068" cy="3447288"/>
          </a:xfrm>
        </p:spPr>
        <p:txBody>
          <a:bodyPr>
            <a:normAutofit fontScale="92500"/>
          </a:bodyPr>
          <a:lstStyle/>
          <a:p>
            <a:r>
              <a:rPr lang="en-US" dirty="0"/>
              <a:t>Group Code:</a:t>
            </a:r>
          </a:p>
          <a:p>
            <a:pPr marL="0" indent="0">
              <a:buNone/>
            </a:pPr>
            <a:r>
              <a:rPr lang="en-US" sz="8800" b="1" dirty="0"/>
              <a:t>calendly.com/</a:t>
            </a:r>
            <a:r>
              <a:rPr lang="en-US" sz="8800" b="1" dirty="0" err="1"/>
              <a:t>pattersonb</a:t>
            </a:r>
            <a:endParaRPr lang="en-US" sz="8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14426" y="24871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https://learn.aeseducation.com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you have WBL for two periods, sign up for the first period.  YOUR LAST NAME IN AES should have your PERIOD NUMBER ATTACHED TO YOUR LAST NAME (ex. PATTERSON67)</a:t>
            </a:r>
          </a:p>
          <a:p>
            <a:r>
              <a:rPr lang="en-US" sz="4400" spc="75" dirty="0">
                <a:solidFill>
                  <a:srgbClr val="394F6B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A8D9R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On-Campus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CBI</a:t>
            </a:r>
          </a:p>
          <a:p>
            <a:r>
              <a:rPr lang="en-US" dirty="0"/>
              <a:t>Teacher Aides</a:t>
            </a:r>
          </a:p>
          <a:p>
            <a:r>
              <a:rPr lang="en-US" dirty="0"/>
              <a:t>Bookkeeper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AVID</a:t>
            </a:r>
          </a:p>
          <a:p>
            <a:r>
              <a:rPr lang="en-US" dirty="0"/>
              <a:t>College and Career</a:t>
            </a:r>
          </a:p>
        </p:txBody>
      </p:sp>
    </p:spTree>
    <p:extLst>
      <p:ext uri="{BB962C8B-B14F-4D97-AF65-F5344CB8AC3E}">
        <p14:creationId xmlns:p14="http://schemas.microsoft.com/office/powerpoint/2010/main" val="262221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Don’t Get Fired</a:t>
            </a:r>
          </a:p>
          <a:p>
            <a:r>
              <a:rPr lang="en-US" dirty="0"/>
              <a:t>Don’t Ruin Placement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048" y="381000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 Campus Internship</a:t>
            </a:r>
          </a:p>
        </p:txBody>
      </p:sp>
    </p:spTree>
    <p:extLst>
      <p:ext uri="{BB962C8B-B14F-4D97-AF65-F5344CB8AC3E}">
        <p14:creationId xmlns:p14="http://schemas.microsoft.com/office/powerpoint/2010/main" val="261295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7867967"/>
              </p:ext>
            </p:extLst>
          </p:nvPr>
        </p:nvGraphicFramePr>
        <p:xfrm>
          <a:off x="685802" y="2353187"/>
          <a:ext cx="7772397" cy="38595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213"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Create and maintain teacher websites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Turn standard PowerPoints into interactive </a:t>
                      </a:r>
                      <a:r>
                        <a:rPr lang="en-US" sz="1600" dirty="0" err="1">
                          <a:effectLst/>
                        </a:rPr>
                        <a:t>Nearpods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Convert paper based test into digital, automatically graded tests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73"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Turn previous quizzes into interactive study guides (</a:t>
                      </a:r>
                      <a:r>
                        <a:rPr lang="en-US" sz="1600" b="1" dirty="0" err="1">
                          <a:effectLst/>
                        </a:rPr>
                        <a:t>Kahoot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err="1">
                          <a:effectLst/>
                        </a:rPr>
                        <a:t>Quizizz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err="1">
                          <a:effectLst/>
                        </a:rPr>
                        <a:t>GoFormative</a:t>
                      </a:r>
                      <a:r>
                        <a:rPr lang="en-US" sz="1600" b="1" dirty="0">
                          <a:effectLst/>
                        </a:rPr>
                        <a:t>, etc.)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Find online video content via </a:t>
                      </a:r>
                      <a:r>
                        <a:rPr lang="en-US" sz="1600" b="1" dirty="0" err="1">
                          <a:effectLst/>
                        </a:rPr>
                        <a:t>Youtube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err="1">
                          <a:effectLst/>
                        </a:rPr>
                        <a:t>Schooltube</a:t>
                      </a:r>
                      <a:r>
                        <a:rPr lang="en-US" sz="1600" b="1" dirty="0">
                          <a:effectLst/>
                        </a:rPr>
                        <a:t>, or </a:t>
                      </a:r>
                      <a:r>
                        <a:rPr lang="en-US" sz="1600" b="1" dirty="0" err="1">
                          <a:effectLst/>
                        </a:rPr>
                        <a:t>Teachertube</a:t>
                      </a:r>
                      <a:r>
                        <a:rPr lang="en-US" sz="1600" b="1" dirty="0">
                          <a:effectLst/>
                        </a:rPr>
                        <a:t> that correlates with your standards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Help teachers go paperless by creating and maintaining Edmodo accounts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70"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Teach mini lessons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Create electronic filing system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Provide enrichment activities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70"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Help struggling students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Design alternative assessments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Create a digital calendar 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70"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Organize Web2.0 tools into a </a:t>
                      </a:r>
                      <a:r>
                        <a:rPr lang="en-US" sz="1600" b="1" dirty="0" err="1">
                          <a:effectLst/>
                        </a:rPr>
                        <a:t>Symbaloo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Podcast your lessons via Screencast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9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Pre-grade assignments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31046" y="219586"/>
            <a:ext cx="251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 Aide</a:t>
            </a:r>
          </a:p>
        </p:txBody>
      </p:sp>
    </p:spTree>
    <p:extLst>
      <p:ext uri="{BB962C8B-B14F-4D97-AF65-F5344CB8AC3E}">
        <p14:creationId xmlns:p14="http://schemas.microsoft.com/office/powerpoint/2010/main" val="4104973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11617</TotalTime>
  <Words>638</Words>
  <Application>Microsoft Office PowerPoint</Application>
  <PresentationFormat>On-screen Show (4:3)</PresentationFormat>
  <Paragraphs>123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Agency FB</vt:lpstr>
      <vt:lpstr>Arial</vt:lpstr>
      <vt:lpstr>Calibri</vt:lpstr>
      <vt:lpstr>Chinacat</vt:lpstr>
      <vt:lpstr>Cooper Black</vt:lpstr>
      <vt:lpstr>Forte</vt:lpstr>
      <vt:lpstr>Garamond</vt:lpstr>
      <vt:lpstr>Roboto</vt:lpstr>
      <vt:lpstr>Stencil</vt:lpstr>
      <vt:lpstr>Times New Roman</vt:lpstr>
      <vt:lpstr>Verdana Pro Black</vt:lpstr>
      <vt:lpstr>Organic</vt:lpstr>
      <vt:lpstr>Welcome to Work Based Learning</vt:lpstr>
      <vt:lpstr>www.NorthSpringsWBL.org</vt:lpstr>
      <vt:lpstr>Agenda</vt:lpstr>
      <vt:lpstr>Remind</vt:lpstr>
      <vt:lpstr>Appointments</vt:lpstr>
      <vt:lpstr>https://learn.aeseducation.com</vt:lpstr>
      <vt:lpstr>On-Campus Opportunities</vt:lpstr>
      <vt:lpstr>Responsibilities</vt:lpstr>
      <vt:lpstr>Responsibilities</vt:lpstr>
      <vt:lpstr>What can on-campus interns NOT do??</vt:lpstr>
      <vt:lpstr>Attendance</vt:lpstr>
      <vt:lpstr>Dress</vt:lpstr>
      <vt:lpstr>Cutting Class</vt:lpstr>
      <vt:lpstr>Paperwork</vt:lpstr>
      <vt:lpstr>What Makes Up Your Grade:</vt:lpstr>
      <vt:lpstr>PowerPoint Presentation</vt:lpstr>
      <vt:lpstr>PowerPoint Presentation</vt:lpstr>
      <vt:lpstr>PowerPoint Presentation</vt:lpstr>
      <vt:lpstr>Contingency Plan</vt:lpstr>
      <vt:lpstr>OFF CAMPUS: NO JOB</vt:lpstr>
      <vt:lpstr>OFF CAMPUS: NO JOB</vt:lpstr>
      <vt:lpstr>On Campus</vt:lpstr>
      <vt:lpstr>PowerPoint Presentation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Mentorship!</dc:title>
  <dc:creator>Test</dc:creator>
  <cp:lastModifiedBy>Patterson, Brian R</cp:lastModifiedBy>
  <cp:revision>198</cp:revision>
  <cp:lastPrinted>2013-08-01T18:06:00Z</cp:lastPrinted>
  <dcterms:created xsi:type="dcterms:W3CDTF">2006-02-07T14:09:59Z</dcterms:created>
  <dcterms:modified xsi:type="dcterms:W3CDTF">2021-08-11T00:03:01Z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2021-08-09T00:12:19Z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d83f1b7f-262a-4ea5-9021-982e4577a321</vt:lpwstr>
  </property>
  <property fmtid="{D5CDD505-2E9C-101B-9397-08002B2CF9AE}" pid="8" name="MSIP_Label_0ee3c538-ec52-435f-ae58-017644bd9513_ContentBits">
    <vt:lpwstr>0</vt:lpwstr>
  </property>
</Properties>
</file>