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26"/>
  </p:notesMasterIdLst>
  <p:handoutMasterIdLst>
    <p:handoutMasterId r:id="rId27"/>
  </p:handoutMasterIdLst>
  <p:sldIdLst>
    <p:sldId id="256" r:id="rId2"/>
    <p:sldId id="286" r:id="rId3"/>
    <p:sldId id="287" r:id="rId4"/>
    <p:sldId id="288" r:id="rId5"/>
    <p:sldId id="294" r:id="rId6"/>
    <p:sldId id="295" r:id="rId7"/>
    <p:sldId id="289" r:id="rId8"/>
    <p:sldId id="290" r:id="rId9"/>
    <p:sldId id="291" r:id="rId10"/>
    <p:sldId id="277" r:id="rId11"/>
    <p:sldId id="279" r:id="rId12"/>
    <p:sldId id="259" r:id="rId13"/>
    <p:sldId id="261" r:id="rId14"/>
    <p:sldId id="260" r:id="rId15"/>
    <p:sldId id="258" r:id="rId16"/>
    <p:sldId id="272" r:id="rId17"/>
    <p:sldId id="292" r:id="rId18"/>
    <p:sldId id="266" r:id="rId19"/>
    <p:sldId id="267" r:id="rId20"/>
    <p:sldId id="273" r:id="rId21"/>
    <p:sldId id="293" r:id="rId22"/>
    <p:sldId id="274" r:id="rId23"/>
    <p:sldId id="297" r:id="rId24"/>
    <p:sldId id="296" r:id="rId25"/>
  </p:sldIdLst>
  <p:sldSz cx="9144000" cy="6858000" type="screen4x3"/>
  <p:notesSz cx="6954838" cy="9309100"/>
  <p:defaultTextStyle>
    <a:defPPr>
      <a:defRPr lang="en-US"/>
    </a:defPPr>
    <a:lvl1pPr algn="l" rtl="0" fontAlgn="base">
      <a:spcBef>
        <a:spcPct val="0"/>
      </a:spcBef>
      <a:spcAft>
        <a:spcPct val="0"/>
      </a:spcAft>
      <a:defRPr sz="2400" kern="1200">
        <a:solidFill>
          <a:schemeClr val="tx1"/>
        </a:solidFill>
        <a:latin typeface="Chinacat" pitchFamily="2" charset="0"/>
        <a:ea typeface="+mn-ea"/>
        <a:cs typeface="+mn-cs"/>
      </a:defRPr>
    </a:lvl1pPr>
    <a:lvl2pPr marL="457200" algn="l" rtl="0" fontAlgn="base">
      <a:spcBef>
        <a:spcPct val="0"/>
      </a:spcBef>
      <a:spcAft>
        <a:spcPct val="0"/>
      </a:spcAft>
      <a:defRPr sz="2400" kern="1200">
        <a:solidFill>
          <a:schemeClr val="tx1"/>
        </a:solidFill>
        <a:latin typeface="Chinacat" pitchFamily="2" charset="0"/>
        <a:ea typeface="+mn-ea"/>
        <a:cs typeface="+mn-cs"/>
      </a:defRPr>
    </a:lvl2pPr>
    <a:lvl3pPr marL="914400" algn="l" rtl="0" fontAlgn="base">
      <a:spcBef>
        <a:spcPct val="0"/>
      </a:spcBef>
      <a:spcAft>
        <a:spcPct val="0"/>
      </a:spcAft>
      <a:defRPr sz="2400" kern="1200">
        <a:solidFill>
          <a:schemeClr val="tx1"/>
        </a:solidFill>
        <a:latin typeface="Chinacat" pitchFamily="2" charset="0"/>
        <a:ea typeface="+mn-ea"/>
        <a:cs typeface="+mn-cs"/>
      </a:defRPr>
    </a:lvl3pPr>
    <a:lvl4pPr marL="1371600" algn="l" rtl="0" fontAlgn="base">
      <a:spcBef>
        <a:spcPct val="0"/>
      </a:spcBef>
      <a:spcAft>
        <a:spcPct val="0"/>
      </a:spcAft>
      <a:defRPr sz="2400" kern="1200">
        <a:solidFill>
          <a:schemeClr val="tx1"/>
        </a:solidFill>
        <a:latin typeface="Chinacat" pitchFamily="2" charset="0"/>
        <a:ea typeface="+mn-ea"/>
        <a:cs typeface="+mn-cs"/>
      </a:defRPr>
    </a:lvl4pPr>
    <a:lvl5pPr marL="1828800" algn="l" rtl="0" fontAlgn="base">
      <a:spcBef>
        <a:spcPct val="0"/>
      </a:spcBef>
      <a:spcAft>
        <a:spcPct val="0"/>
      </a:spcAft>
      <a:defRPr sz="2400" kern="1200">
        <a:solidFill>
          <a:schemeClr val="tx1"/>
        </a:solidFill>
        <a:latin typeface="Chinacat" pitchFamily="2" charset="0"/>
        <a:ea typeface="+mn-ea"/>
        <a:cs typeface="+mn-cs"/>
      </a:defRPr>
    </a:lvl5pPr>
    <a:lvl6pPr marL="2286000" algn="l" defTabSz="914400" rtl="0" eaLnBrk="1" latinLnBrk="0" hangingPunct="1">
      <a:defRPr sz="2400" kern="1200">
        <a:solidFill>
          <a:schemeClr val="tx1"/>
        </a:solidFill>
        <a:latin typeface="Chinacat" pitchFamily="2" charset="0"/>
        <a:ea typeface="+mn-ea"/>
        <a:cs typeface="+mn-cs"/>
      </a:defRPr>
    </a:lvl6pPr>
    <a:lvl7pPr marL="2743200" algn="l" defTabSz="914400" rtl="0" eaLnBrk="1" latinLnBrk="0" hangingPunct="1">
      <a:defRPr sz="2400" kern="1200">
        <a:solidFill>
          <a:schemeClr val="tx1"/>
        </a:solidFill>
        <a:latin typeface="Chinacat" pitchFamily="2" charset="0"/>
        <a:ea typeface="+mn-ea"/>
        <a:cs typeface="+mn-cs"/>
      </a:defRPr>
    </a:lvl7pPr>
    <a:lvl8pPr marL="3200400" algn="l" defTabSz="914400" rtl="0" eaLnBrk="1" latinLnBrk="0" hangingPunct="1">
      <a:defRPr sz="2400" kern="1200">
        <a:solidFill>
          <a:schemeClr val="tx1"/>
        </a:solidFill>
        <a:latin typeface="Chinacat" pitchFamily="2" charset="0"/>
        <a:ea typeface="+mn-ea"/>
        <a:cs typeface="+mn-cs"/>
      </a:defRPr>
    </a:lvl8pPr>
    <a:lvl9pPr marL="3657600" algn="l" defTabSz="914400" rtl="0" eaLnBrk="1" latinLnBrk="0" hangingPunct="1">
      <a:defRPr sz="2400" kern="1200">
        <a:solidFill>
          <a:schemeClr val="tx1"/>
        </a:solidFill>
        <a:latin typeface="Chinacat"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CC99FF"/>
    <a:srgbClr val="FF99FF"/>
    <a:srgbClr val="0066CC"/>
    <a:srgbClr val="99FF66"/>
    <a:srgbClr val="FFFF00"/>
    <a:srgbClr val="9900CC"/>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728" autoAdjust="0"/>
  </p:normalViewPr>
  <p:slideViewPr>
    <p:cSldViewPr>
      <p:cViewPr varScale="1">
        <p:scale>
          <a:sx n="71" d="100"/>
          <a:sy n="71" d="100"/>
        </p:scale>
        <p:origin x="57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13075" cy="465138"/>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27651" name="Rectangle 3"/>
          <p:cNvSpPr>
            <a:spLocks noGrp="1" noChangeArrowheads="1"/>
          </p:cNvSpPr>
          <p:nvPr>
            <p:ph type="dt" sz="quarter" idx="1"/>
          </p:nvPr>
        </p:nvSpPr>
        <p:spPr bwMode="auto">
          <a:xfrm>
            <a:off x="3940175" y="0"/>
            <a:ext cx="3013075" cy="465138"/>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27652" name="Rectangle 4"/>
          <p:cNvSpPr>
            <a:spLocks noGrp="1" noChangeArrowheads="1"/>
          </p:cNvSpPr>
          <p:nvPr>
            <p:ph type="ftr" sz="quarter" idx="2"/>
          </p:nvPr>
        </p:nvSpPr>
        <p:spPr bwMode="auto">
          <a:xfrm>
            <a:off x="0" y="8842375"/>
            <a:ext cx="3013075" cy="465138"/>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27653" name="Rectangle 5"/>
          <p:cNvSpPr>
            <a:spLocks noGrp="1" noChangeArrowheads="1"/>
          </p:cNvSpPr>
          <p:nvPr>
            <p:ph type="sldNum" sz="quarter" idx="3"/>
          </p:nvPr>
        </p:nvSpPr>
        <p:spPr bwMode="auto">
          <a:xfrm>
            <a:off x="3940175" y="8842375"/>
            <a:ext cx="3013075" cy="465138"/>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algn="r">
              <a:defRPr sz="1200">
                <a:latin typeface="Times New Roman" panose="02020603050405020304" pitchFamily="18" charset="0"/>
              </a:defRPr>
            </a:lvl1pPr>
          </a:lstStyle>
          <a:p>
            <a:fld id="{84FF931E-6F5D-4A40-8FB7-812505BCDB7E}" type="slidenum">
              <a:rPr lang="en-US" altLang="en-US"/>
              <a:pPr/>
              <a:t>‹#›</a:t>
            </a:fld>
            <a:endParaRPr lang="en-US" altLang="en-US"/>
          </a:p>
        </p:txBody>
      </p:sp>
    </p:spTree>
    <p:extLst>
      <p:ext uri="{BB962C8B-B14F-4D97-AF65-F5344CB8AC3E}">
        <p14:creationId xmlns:p14="http://schemas.microsoft.com/office/powerpoint/2010/main" val="2556913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13075" cy="465138"/>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31747" name="Rectangle 3"/>
          <p:cNvSpPr>
            <a:spLocks noGrp="1" noChangeArrowheads="1"/>
          </p:cNvSpPr>
          <p:nvPr>
            <p:ph type="dt" idx="1"/>
          </p:nvPr>
        </p:nvSpPr>
        <p:spPr bwMode="auto">
          <a:xfrm>
            <a:off x="3940175" y="0"/>
            <a:ext cx="3013075" cy="465138"/>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50938" y="698500"/>
            <a:ext cx="4652962"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5"/>
          <p:cNvSpPr>
            <a:spLocks noGrp="1" noChangeArrowheads="1"/>
          </p:cNvSpPr>
          <p:nvPr>
            <p:ph type="body" sz="quarter" idx="3"/>
          </p:nvPr>
        </p:nvSpPr>
        <p:spPr bwMode="auto">
          <a:xfrm>
            <a:off x="695325" y="4421188"/>
            <a:ext cx="5564188" cy="4189412"/>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noChangeArrowheads="1"/>
          </p:cNvSpPr>
          <p:nvPr>
            <p:ph type="ftr" sz="quarter" idx="4"/>
          </p:nvPr>
        </p:nvSpPr>
        <p:spPr bwMode="auto">
          <a:xfrm>
            <a:off x="0" y="8842375"/>
            <a:ext cx="3013075" cy="465138"/>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31751" name="Rectangle 7"/>
          <p:cNvSpPr>
            <a:spLocks noGrp="1" noChangeArrowheads="1"/>
          </p:cNvSpPr>
          <p:nvPr>
            <p:ph type="sldNum" sz="quarter" idx="5"/>
          </p:nvPr>
        </p:nvSpPr>
        <p:spPr bwMode="auto">
          <a:xfrm>
            <a:off x="3940175" y="8842375"/>
            <a:ext cx="3013075" cy="465138"/>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algn="r">
              <a:defRPr sz="1200">
                <a:latin typeface="Times New Roman" panose="02020603050405020304" pitchFamily="18" charset="0"/>
              </a:defRPr>
            </a:lvl1pPr>
          </a:lstStyle>
          <a:p>
            <a:fld id="{93BCCA1F-B1F2-4038-8B91-E66397333F0E}" type="slidenum">
              <a:rPr lang="en-US" altLang="en-US"/>
              <a:pPr/>
              <a:t>‹#›</a:t>
            </a:fld>
            <a:endParaRPr lang="en-US" altLang="en-US"/>
          </a:p>
        </p:txBody>
      </p:sp>
    </p:spTree>
    <p:extLst>
      <p:ext uri="{BB962C8B-B14F-4D97-AF65-F5344CB8AC3E}">
        <p14:creationId xmlns:p14="http://schemas.microsoft.com/office/powerpoint/2010/main" val="30889547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C633B90-CCA5-41A9-88DE-2F25664A9C98}" type="slidenum">
              <a:rPr lang="en-US" altLang="en-US"/>
              <a:pPr eaLnBrk="1" hangingPunct="1">
                <a:spcBef>
                  <a:spcPct val="0"/>
                </a:spcBef>
              </a:pPr>
              <a:t>1</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883747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en-US"/>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31D75DB1-42F3-47B3-B049-D8712F80C2F8}" type="slidenum">
              <a:rPr lang="en-US" altLang="en-US" smtClean="0"/>
              <a:pPr/>
              <a:t>‹#›</a:t>
            </a:fld>
            <a:endParaRPr lang="en-US"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04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9A9FDB6-F6A8-452E-B7BA-E3A901A5F0EC}" type="slidenum">
              <a:rPr lang="en-US" altLang="en-US" smtClean="0"/>
              <a:pPr/>
              <a:t>‹#›</a:t>
            </a:fld>
            <a:endParaRPr lang="en-US" altLang="en-US"/>
          </a:p>
        </p:txBody>
      </p:sp>
    </p:spTree>
    <p:extLst>
      <p:ext uri="{BB962C8B-B14F-4D97-AF65-F5344CB8AC3E}">
        <p14:creationId xmlns:p14="http://schemas.microsoft.com/office/powerpoint/2010/main" val="3951550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9A9FDB6-F6A8-452E-B7BA-E3A901A5F0EC}" type="slidenum">
              <a:rPr lang="en-US" altLang="en-US" smtClean="0"/>
              <a:pPr/>
              <a:t>‹#›</a:t>
            </a:fld>
            <a:endParaRPr lang="en-US" alt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1473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9A9FDB6-F6A8-452E-B7BA-E3A901A5F0EC}" type="slidenum">
              <a:rPr lang="en-US" altLang="en-US" smtClean="0"/>
              <a:pPr/>
              <a:t>‹#›</a:t>
            </a:fld>
            <a:endParaRPr lang="en-US" alt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5836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9A9FDB6-F6A8-452E-B7BA-E3A901A5F0EC}" type="slidenum">
              <a:rPr lang="en-US" altLang="en-US" smtClean="0"/>
              <a:pPr/>
              <a:t>‹#›</a:t>
            </a:fld>
            <a:endParaRPr lang="en-US" altLang="en-US"/>
          </a:p>
        </p:txBody>
      </p:sp>
    </p:spTree>
    <p:extLst>
      <p:ext uri="{BB962C8B-B14F-4D97-AF65-F5344CB8AC3E}">
        <p14:creationId xmlns:p14="http://schemas.microsoft.com/office/powerpoint/2010/main" val="114405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9A9FDB6-F6A8-452E-B7BA-E3A901A5F0EC}" type="slidenum">
              <a:rPr lang="en-US" altLang="en-US" smtClean="0"/>
              <a:pPr/>
              <a:t>‹#›</a:t>
            </a:fld>
            <a:endParaRPr lang="en-US" alt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7896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9A9FDB6-F6A8-452E-B7BA-E3A901A5F0EC}" type="slidenum">
              <a:rPr lang="en-US" altLang="en-US" smtClean="0"/>
              <a:pPr/>
              <a:t>‹#›</a:t>
            </a:fld>
            <a:endParaRPr lang="en-US" alt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1399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EC571C9-8CBA-484E-9123-2679595C5C61}" type="slidenum">
              <a:rPr lang="en-US" altLang="en-US" smtClean="0"/>
              <a:pPr/>
              <a:t>‹#›</a:t>
            </a:fld>
            <a:endParaRPr lang="en-US" alt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6082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81C6DD7-BBDD-4C0B-BCC2-EC9A65889A5F}" type="slidenum">
              <a:rPr lang="en-US" altLang="en-US" smtClean="0"/>
              <a:pPr/>
              <a:t>‹#›</a:t>
            </a:fld>
            <a:endParaRPr lang="en-US" alt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6485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mn-lt"/>
              </a:defRPr>
            </a:lvl1pPr>
          </a:lstStyle>
          <a:p>
            <a:fld id="{4D591F1F-E05C-48DB-A189-8E81735D5D70}" type="slidenum">
              <a:rPr lang="en-US" altLang="en-US" smtClean="0"/>
              <a:pPr/>
              <a:t>‹#›</a:t>
            </a:fld>
            <a:endParaRPr lang="en-US" altLang="en-US"/>
          </a:p>
        </p:txBody>
      </p:sp>
    </p:spTree>
    <p:extLst>
      <p:ext uri="{BB962C8B-B14F-4D97-AF65-F5344CB8AC3E}">
        <p14:creationId xmlns:p14="http://schemas.microsoft.com/office/powerpoint/2010/main" val="4025643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DC55B67-F3EF-49DF-9D04-A9BB321D92D8}" type="slidenum">
              <a:rPr lang="en-US" altLang="en-US" smtClean="0"/>
              <a:pPr/>
              <a:t>‹#›</a:t>
            </a:fld>
            <a:endParaRPr lang="en-US" alt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9507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F2F5D02-DA8B-4BB8-9372-ABA24A26275B}" type="slidenum">
              <a:rPr lang="en-US" altLang="en-US" smtClean="0"/>
              <a:pPr/>
              <a:t>‹#›</a:t>
            </a:fld>
            <a:endParaRPr lang="en-US" altLang="en-US"/>
          </a:p>
        </p:txBody>
      </p:sp>
    </p:spTree>
    <p:extLst>
      <p:ext uri="{BB962C8B-B14F-4D97-AF65-F5344CB8AC3E}">
        <p14:creationId xmlns:p14="http://schemas.microsoft.com/office/powerpoint/2010/main" val="1724856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13BDFE10-B8ED-4EE8-9E89-8696DCFD4BE1}" type="slidenum">
              <a:rPr lang="en-US" altLang="en-US" smtClean="0"/>
              <a:pPr/>
              <a:t>‹#›</a:t>
            </a:fld>
            <a:endParaRPr lang="en-US" alt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244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CE2F2BD6-3BDA-440B-ACD1-8F0A305C8257}" type="slidenum">
              <a:rPr lang="en-US" altLang="en-US" smtClean="0"/>
              <a:pPr/>
              <a:t>‹#›</a:t>
            </a:fld>
            <a:endParaRPr lang="en-US"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5743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D05959E1-785D-45C6-AC79-CC8A071A7B9C}" type="slidenum">
              <a:rPr lang="en-US" altLang="en-US" smtClean="0"/>
              <a:pPr/>
              <a:t>‹#›</a:t>
            </a:fld>
            <a:endParaRPr lang="en-US" altLang="en-US"/>
          </a:p>
        </p:txBody>
      </p:sp>
    </p:spTree>
    <p:extLst>
      <p:ext uri="{BB962C8B-B14F-4D97-AF65-F5344CB8AC3E}">
        <p14:creationId xmlns:p14="http://schemas.microsoft.com/office/powerpoint/2010/main" val="773507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545ECE9-27DC-4AA7-9389-5CEA13F8F8AD}" type="slidenum">
              <a:rPr lang="en-US" altLang="en-US" smtClean="0"/>
              <a:pPr/>
              <a:t>‹#›</a:t>
            </a:fld>
            <a:endParaRPr lang="en-US" alt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397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26D6576-5880-4BA6-97A9-389219E0E964}" type="slidenum">
              <a:rPr lang="en-US" altLang="en-US" smtClean="0"/>
              <a:pPr/>
              <a:t>‹#›</a:t>
            </a:fld>
            <a:endParaRPr lang="en-US" altLang="en-US"/>
          </a:p>
        </p:txBody>
      </p:sp>
    </p:spTree>
    <p:extLst>
      <p:ext uri="{BB962C8B-B14F-4D97-AF65-F5344CB8AC3E}">
        <p14:creationId xmlns:p14="http://schemas.microsoft.com/office/powerpoint/2010/main" val="2646464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9A9FDB6-F6A8-452E-B7BA-E3A901A5F0EC}" type="slidenum">
              <a:rPr lang="en-US" altLang="en-US" smtClean="0"/>
              <a:pPr/>
              <a:t>‹#›</a:t>
            </a:fld>
            <a:endParaRPr lang="en-US" altLang="en-US"/>
          </a:p>
        </p:txBody>
      </p:sp>
    </p:spTree>
    <p:extLst>
      <p:ext uri="{BB962C8B-B14F-4D97-AF65-F5344CB8AC3E}">
        <p14:creationId xmlns:p14="http://schemas.microsoft.com/office/powerpoint/2010/main" val="35077543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attersonb@fultonschool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rolltrax.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42667" y="1981200"/>
            <a:ext cx="5867400" cy="1219200"/>
          </a:xfrm>
        </p:spPr>
        <p:txBody>
          <a:bodyPr/>
          <a:lstStyle/>
          <a:p>
            <a:pPr eaLnBrk="1" hangingPunct="1"/>
            <a:r>
              <a:rPr lang="en-US" altLang="en-US" sz="5400" b="1" dirty="0" smtClean="0">
                <a:solidFill>
                  <a:schemeClr val="tx2"/>
                </a:solidFill>
              </a:rPr>
              <a:t>Welcome to Work Based Learning</a:t>
            </a:r>
          </a:p>
        </p:txBody>
      </p:sp>
      <p:sp>
        <p:nvSpPr>
          <p:cNvPr id="2051" name="Rectangle 3"/>
          <p:cNvSpPr>
            <a:spLocks noGrp="1" noChangeArrowheads="1"/>
          </p:cNvSpPr>
          <p:nvPr>
            <p:ph type="subTitle" idx="1"/>
          </p:nvPr>
        </p:nvSpPr>
        <p:spPr/>
        <p:txBody>
          <a:bodyPr>
            <a:normAutofit fontScale="85000" lnSpcReduction="20000"/>
          </a:bodyPr>
          <a:lstStyle/>
          <a:p>
            <a:pPr eaLnBrk="1" hangingPunct="1"/>
            <a:r>
              <a:rPr lang="en-US" altLang="en-US" sz="4800" dirty="0" smtClean="0">
                <a:solidFill>
                  <a:schemeClr val="tx2"/>
                </a:solidFill>
                <a:latin typeface="+mj-lt"/>
              </a:rPr>
              <a:t>Teacher:</a:t>
            </a:r>
          </a:p>
          <a:p>
            <a:pPr eaLnBrk="1" hangingPunct="1"/>
            <a:r>
              <a:rPr lang="en-US" altLang="en-US" sz="4800" dirty="0" smtClean="0">
                <a:solidFill>
                  <a:schemeClr val="tx2"/>
                </a:solidFill>
                <a:latin typeface="+mj-lt"/>
              </a:rPr>
              <a:t>Brian Patterson</a:t>
            </a:r>
          </a:p>
        </p:txBody>
      </p:sp>
      <p:sp>
        <p:nvSpPr>
          <p:cNvPr id="2" name="Rectangle 1"/>
          <p:cNvSpPr/>
          <p:nvPr/>
        </p:nvSpPr>
        <p:spPr>
          <a:xfrm>
            <a:off x="804467" y="5486400"/>
            <a:ext cx="7543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Cell: 678 778 3724 Email: </a:t>
            </a:r>
            <a:r>
              <a:rPr lang="en-US" dirty="0" smtClean="0">
                <a:hlinkClick r:id="rId3"/>
              </a:rPr>
              <a:t>pattersonb@fultonschools.org</a:t>
            </a:r>
            <a:endParaRPr lang="en-US" dirty="0" smtClean="0"/>
          </a:p>
          <a:p>
            <a:pPr algn="ctr"/>
            <a:r>
              <a:rPr lang="en-US" dirty="0" err="1" smtClean="0"/>
              <a:t>Mr</a:t>
            </a:r>
            <a:r>
              <a:rPr lang="en-US" dirty="0" smtClean="0"/>
              <a:t> pattersonrocks@gmail.com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z="4800" smtClean="0">
                <a:latin typeface="+mj-lt"/>
              </a:rPr>
              <a:t>Teacher vs. Supervisor</a:t>
            </a:r>
          </a:p>
        </p:txBody>
      </p:sp>
      <p:sp>
        <p:nvSpPr>
          <p:cNvPr id="4099" name="Rectangle 3"/>
          <p:cNvSpPr>
            <a:spLocks noGrp="1" noChangeArrowheads="1"/>
          </p:cNvSpPr>
          <p:nvPr>
            <p:ph idx="1"/>
          </p:nvPr>
        </p:nvSpPr>
        <p:spPr/>
        <p:txBody>
          <a:bodyPr/>
          <a:lstStyle/>
          <a:p>
            <a:pPr eaLnBrk="1" hangingPunct="1"/>
            <a:r>
              <a:rPr lang="en-US" altLang="en-US" dirty="0" smtClean="0">
                <a:latin typeface="+mj-lt"/>
              </a:rPr>
              <a:t>I am your TEACHER for Mentorship!</a:t>
            </a:r>
          </a:p>
          <a:p>
            <a:pPr eaLnBrk="1" hangingPunct="1"/>
            <a:r>
              <a:rPr lang="en-US" altLang="en-US" dirty="0" smtClean="0">
                <a:latin typeface="+mj-lt"/>
              </a:rPr>
              <a:t>I am the ONLY one who can sign Field Trip forms and give you a grade, etc.</a:t>
            </a:r>
          </a:p>
          <a:p>
            <a:pPr eaLnBrk="1" hangingPunct="1"/>
            <a:r>
              <a:rPr lang="en-US" altLang="en-US" dirty="0" smtClean="0">
                <a:latin typeface="+mj-lt"/>
              </a:rPr>
              <a:t>You will also have a SUPERVISOR to report to on a daily basis.</a:t>
            </a:r>
          </a:p>
          <a:p>
            <a:pPr eaLnBrk="1" hangingPunct="1"/>
            <a:r>
              <a:rPr lang="en-US" altLang="en-US" dirty="0" smtClean="0">
                <a:latin typeface="+mj-lt"/>
              </a:rPr>
              <a:t>Supervisors will evaluate you regularly.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en-US" altLang="en-US" sz="4800" smtClean="0"/>
              <a:t>What can mentors </a:t>
            </a:r>
            <a:r>
              <a:rPr lang="en-US" altLang="en-US" sz="4800" u="sng" smtClean="0"/>
              <a:t>NOT</a:t>
            </a:r>
            <a:r>
              <a:rPr lang="en-US" altLang="en-US" sz="4800" smtClean="0"/>
              <a:t> do??</a:t>
            </a:r>
          </a:p>
        </p:txBody>
      </p:sp>
      <p:sp>
        <p:nvSpPr>
          <p:cNvPr id="9219" name="Rectangle 3"/>
          <p:cNvSpPr>
            <a:spLocks noGrp="1" noChangeArrowheads="1"/>
          </p:cNvSpPr>
          <p:nvPr>
            <p:ph idx="1"/>
          </p:nvPr>
        </p:nvSpPr>
        <p:spPr>
          <a:xfrm>
            <a:off x="685800" y="2362200"/>
            <a:ext cx="8153400" cy="4267200"/>
          </a:xfrm>
        </p:spPr>
        <p:txBody>
          <a:bodyPr>
            <a:normAutofit/>
          </a:bodyPr>
          <a:lstStyle/>
          <a:p>
            <a:pPr eaLnBrk="1" hangingPunct="1">
              <a:lnSpc>
                <a:spcPct val="80000"/>
              </a:lnSpc>
              <a:defRPr/>
            </a:pPr>
            <a:r>
              <a:rPr lang="en-US" altLang="en-US" u="sng" dirty="0" smtClean="0"/>
              <a:t>You may NOT have your cell phone out AT ALL!!  Please abide!</a:t>
            </a:r>
          </a:p>
          <a:p>
            <a:pPr eaLnBrk="1" hangingPunct="1">
              <a:lnSpc>
                <a:spcPct val="80000"/>
              </a:lnSpc>
              <a:defRPr/>
            </a:pPr>
            <a:r>
              <a:rPr lang="en-US" altLang="en-US" dirty="0" smtClean="0"/>
              <a:t>You may not eat while you are working!!</a:t>
            </a:r>
            <a:endParaRPr lang="en-US" altLang="en-US" dirty="0"/>
          </a:p>
          <a:p>
            <a:pPr eaLnBrk="1" hangingPunct="1">
              <a:lnSpc>
                <a:spcPct val="80000"/>
              </a:lnSpc>
              <a:defRPr/>
            </a:pPr>
            <a:r>
              <a:rPr lang="en-US" altLang="en-US" u="sng" dirty="0" smtClean="0"/>
              <a:t>NO making copies of any type</a:t>
            </a:r>
            <a:r>
              <a:rPr lang="en-US" altLang="en-US" dirty="0" smtClean="0"/>
              <a:t> —NOT in the copy room and NOT in the Front Office</a:t>
            </a:r>
          </a:p>
          <a:p>
            <a:pPr eaLnBrk="1" hangingPunct="1">
              <a:lnSpc>
                <a:spcPct val="80000"/>
              </a:lnSpc>
              <a:defRPr/>
            </a:pPr>
            <a:r>
              <a:rPr lang="en-US" altLang="en-US" dirty="0" smtClean="0"/>
              <a:t>NO grading tests—’pre-grading’ can be ok.</a:t>
            </a:r>
          </a:p>
          <a:p>
            <a:pPr eaLnBrk="1" hangingPunct="1">
              <a:lnSpc>
                <a:spcPct val="80000"/>
              </a:lnSpc>
              <a:defRPr/>
            </a:pPr>
            <a:r>
              <a:rPr lang="en-US" altLang="en-US" dirty="0" smtClean="0"/>
              <a:t>NO access to </a:t>
            </a:r>
            <a:r>
              <a:rPr lang="en-US" altLang="en-US" dirty="0" err="1" smtClean="0"/>
              <a:t>eSchool</a:t>
            </a:r>
            <a:r>
              <a:rPr lang="en-US" altLang="en-US" dirty="0" smtClean="0"/>
              <a:t> on the supervisor’s computer – NEVER!!</a:t>
            </a:r>
          </a:p>
          <a:p>
            <a:pPr eaLnBrk="1" hangingPunct="1">
              <a:lnSpc>
                <a:spcPct val="80000"/>
              </a:lnSpc>
              <a:defRPr/>
            </a:pPr>
            <a:r>
              <a:rPr lang="en-US" altLang="en-US" dirty="0" smtClean="0"/>
              <a:t>NO errands for teachers without a signed HALL PASS.</a:t>
            </a:r>
          </a:p>
          <a:p>
            <a:pPr lvl="1" eaLnBrk="1" hangingPunct="1">
              <a:lnSpc>
                <a:spcPct val="80000"/>
              </a:lnSpc>
              <a:defRPr/>
            </a:pPr>
            <a:r>
              <a:rPr lang="en-US" altLang="en-US" sz="2400" dirty="0" smtClean="0"/>
              <a:t>Mentorship tag is NOT a hall pass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4800" smtClean="0">
                <a:latin typeface="Stencil" panose="040409050D0802020404" pitchFamily="82" charset="0"/>
              </a:rPr>
              <a:t>Attendance</a:t>
            </a:r>
          </a:p>
        </p:txBody>
      </p:sp>
      <p:sp>
        <p:nvSpPr>
          <p:cNvPr id="10243" name="Rectangle 3"/>
          <p:cNvSpPr>
            <a:spLocks noGrp="1" noChangeArrowheads="1"/>
          </p:cNvSpPr>
          <p:nvPr>
            <p:ph idx="1"/>
          </p:nvPr>
        </p:nvSpPr>
        <p:spPr>
          <a:xfrm>
            <a:off x="685800" y="2514600"/>
            <a:ext cx="7772400" cy="3962400"/>
          </a:xfrm>
        </p:spPr>
        <p:txBody>
          <a:bodyPr>
            <a:normAutofit/>
          </a:bodyPr>
          <a:lstStyle/>
          <a:p>
            <a:pPr eaLnBrk="1" hangingPunct="1">
              <a:lnSpc>
                <a:spcPct val="90000"/>
              </a:lnSpc>
              <a:defRPr/>
            </a:pPr>
            <a:r>
              <a:rPr lang="en-US" sz="2800" dirty="0" smtClean="0">
                <a:latin typeface="+mj-lt"/>
              </a:rPr>
              <a:t>Attendance is CRUCIAL to being in Mentorship!!</a:t>
            </a:r>
            <a:endParaRPr lang="en-US" sz="2800" dirty="0">
              <a:latin typeface="+mj-lt"/>
            </a:endParaRPr>
          </a:p>
          <a:p>
            <a:pPr eaLnBrk="1" hangingPunct="1">
              <a:lnSpc>
                <a:spcPct val="90000"/>
              </a:lnSpc>
              <a:defRPr/>
            </a:pPr>
            <a:r>
              <a:rPr lang="en-US" sz="2800" dirty="0" smtClean="0">
                <a:latin typeface="+mj-lt"/>
              </a:rPr>
              <a:t>You </a:t>
            </a:r>
            <a:r>
              <a:rPr lang="en-US" sz="2800" u="sng" dirty="0" smtClean="0">
                <a:latin typeface="+mj-lt"/>
              </a:rPr>
              <a:t>must</a:t>
            </a:r>
            <a:r>
              <a:rPr lang="en-US" sz="2800" dirty="0" smtClean="0">
                <a:latin typeface="+mj-lt"/>
              </a:rPr>
              <a:t> show up ON TIME or e-mail your supervisor PRIOR to an absence or check-out — or call/text, if better for the supervisor—check with your supervisor! </a:t>
            </a:r>
          </a:p>
          <a:p>
            <a:pPr eaLnBrk="1" hangingPunct="1">
              <a:lnSpc>
                <a:spcPct val="90000"/>
              </a:lnSpc>
              <a:defRPr/>
            </a:pPr>
            <a:r>
              <a:rPr lang="en-US" u="sng" dirty="0" smtClean="0">
                <a:latin typeface="+mj-lt"/>
              </a:rPr>
              <a:t>Email ME!!</a:t>
            </a:r>
            <a:r>
              <a:rPr lang="en-US" dirty="0" smtClean="0">
                <a:latin typeface="+mj-lt"/>
              </a:rPr>
              <a:t>  </a:t>
            </a:r>
            <a:r>
              <a:rPr lang="en-US" u="sng" dirty="0" smtClean="0">
                <a:latin typeface="+mj-lt"/>
              </a:rPr>
              <a:t>MANDATORY!!!!</a:t>
            </a:r>
            <a:endParaRPr lang="en-US" sz="1400" dirty="0" smtClean="0">
              <a:latin typeface="+mj-lt"/>
            </a:endParaRPr>
          </a:p>
          <a:p>
            <a:pPr eaLnBrk="1" hangingPunct="1">
              <a:lnSpc>
                <a:spcPct val="90000"/>
              </a:lnSpc>
              <a:defRPr/>
            </a:pPr>
            <a:r>
              <a:rPr lang="en-US" u="sng" dirty="0" smtClean="0">
                <a:latin typeface="+mj-lt"/>
              </a:rPr>
              <a:t>Treat this like a real job!</a:t>
            </a:r>
            <a:r>
              <a:rPr lang="en-US" dirty="0" smtClean="0">
                <a:latin typeface="+mj-lt"/>
              </a:rPr>
              <a:t> I am strict!!!</a:t>
            </a:r>
            <a:endParaRPr lang="en-US" sz="1400" dirty="0" smtClean="0">
              <a:latin typeface="+mj-lt"/>
            </a:endParaRPr>
          </a:p>
          <a:p>
            <a:pPr eaLnBrk="1" hangingPunct="1">
              <a:lnSpc>
                <a:spcPct val="90000"/>
              </a:lnSpc>
              <a:defRPr/>
            </a:pPr>
            <a:r>
              <a:rPr lang="en-US" dirty="0" smtClean="0">
                <a:latin typeface="+mj-lt"/>
              </a:rPr>
              <a:t>Absolutely NO no-shows!!  Points off!!!!</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76866" y="915337"/>
            <a:ext cx="6537244" cy="1303867"/>
          </a:xfrm>
        </p:spPr>
        <p:txBody>
          <a:bodyPr/>
          <a:lstStyle/>
          <a:p>
            <a:pPr eaLnBrk="1" hangingPunct="1"/>
            <a:r>
              <a:rPr lang="en-US" altLang="en-US" smtClean="0">
                <a:solidFill>
                  <a:srgbClr val="002060"/>
                </a:solidFill>
                <a:latin typeface="+mj-lt"/>
              </a:rPr>
              <a:t>Dress</a:t>
            </a:r>
          </a:p>
        </p:txBody>
      </p:sp>
      <p:sp>
        <p:nvSpPr>
          <p:cNvPr id="11267" name="Rectangle 3"/>
          <p:cNvSpPr>
            <a:spLocks noGrp="1" noChangeArrowheads="1"/>
          </p:cNvSpPr>
          <p:nvPr>
            <p:ph idx="1"/>
          </p:nvPr>
        </p:nvSpPr>
        <p:spPr>
          <a:xfrm>
            <a:off x="685800" y="2446866"/>
            <a:ext cx="5715000" cy="3801533"/>
          </a:xfrm>
        </p:spPr>
        <p:txBody>
          <a:bodyPr/>
          <a:lstStyle/>
          <a:p>
            <a:pPr eaLnBrk="1" hangingPunct="1"/>
            <a:r>
              <a:rPr lang="en-US" altLang="en-US" dirty="0" smtClean="0">
                <a:latin typeface="+mj-lt"/>
              </a:rPr>
              <a:t>Dress must be very appropriate—kick it up a notch or two!!</a:t>
            </a:r>
          </a:p>
          <a:p>
            <a:pPr eaLnBrk="1" hangingPunct="1"/>
            <a:r>
              <a:rPr lang="en-US" altLang="en-US" dirty="0" smtClean="0">
                <a:latin typeface="+mj-lt"/>
              </a:rPr>
              <a:t>You are representing NSCHS and the Mentorship program and must be a role model!</a:t>
            </a:r>
          </a:p>
          <a:p>
            <a:pPr eaLnBrk="1" hangingPunct="1">
              <a:buFontTx/>
              <a:buNone/>
            </a:pPr>
            <a:endParaRPr lang="en-US" altLang="en-US" dirty="0" smtClean="0">
              <a:latin typeface="+mj-lt"/>
            </a:endParaRPr>
          </a:p>
        </p:txBody>
      </p:sp>
      <p:pic>
        <p:nvPicPr>
          <p:cNvPr id="11268" name="Picture 4" descr="MPj034174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143000"/>
            <a:ext cx="240567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Cutting Class</a:t>
            </a:r>
          </a:p>
        </p:txBody>
      </p:sp>
      <p:sp>
        <p:nvSpPr>
          <p:cNvPr id="12291" name="Rectangle 3"/>
          <p:cNvSpPr>
            <a:spLocks noGrp="1" noChangeArrowheads="1"/>
          </p:cNvSpPr>
          <p:nvPr>
            <p:ph idx="1"/>
          </p:nvPr>
        </p:nvSpPr>
        <p:spPr/>
        <p:txBody>
          <a:bodyPr/>
          <a:lstStyle/>
          <a:p>
            <a:pPr eaLnBrk="1" hangingPunct="1"/>
            <a:r>
              <a:rPr lang="en-US" altLang="en-US" b="1" u="sng" smtClean="0"/>
              <a:t>Never</a:t>
            </a:r>
            <a:r>
              <a:rPr lang="en-US" altLang="en-US" b="1" smtClean="0"/>
              <a:t> Cut!    It is a PRIVILEGE to be in Mentorship and you are a ROLE MODEL!</a:t>
            </a:r>
          </a:p>
          <a:p>
            <a:pPr eaLnBrk="1" hangingPunct="1"/>
            <a:endParaRPr lang="en-US" altLang="en-US" b="1" smtClean="0"/>
          </a:p>
          <a:p>
            <a:pPr eaLnBrk="1" hangingPunct="1"/>
            <a:r>
              <a:rPr lang="en-US" altLang="en-US" b="1" smtClean="0"/>
              <a:t>If I find that you cut Mentorship—you will be written up and possibly removed from Mentorship… </a:t>
            </a:r>
          </a:p>
          <a:p>
            <a:pPr eaLnBrk="1" hangingPunct="1"/>
            <a:r>
              <a:rPr lang="en-US" altLang="en-US" sz="2400" b="1" smtClean="0"/>
              <a:t>Parking privileges could be removed.</a:t>
            </a:r>
            <a:r>
              <a:rPr lang="en-US" altLang="en-US" b="1" smtClean="0"/>
              <a:t> </a:t>
            </a:r>
          </a:p>
        </p:txBody>
      </p:sp>
      <p:pic>
        <p:nvPicPr>
          <p:cNvPr id="12292" name="Picture 4" descr="j02174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4648200"/>
            <a:ext cx="20605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z="4800" b="1" smtClean="0">
                <a:solidFill>
                  <a:schemeClr val="tx1"/>
                </a:solidFill>
                <a:latin typeface="Vivaldi" panose="03020602050506090804" pitchFamily="66" charset="0"/>
              </a:rPr>
              <a:t>You should have received:</a:t>
            </a:r>
          </a:p>
        </p:txBody>
      </p:sp>
      <p:sp>
        <p:nvSpPr>
          <p:cNvPr id="14339" name="Rectangle 3"/>
          <p:cNvSpPr>
            <a:spLocks noGrp="1" noChangeArrowheads="1"/>
          </p:cNvSpPr>
          <p:nvPr>
            <p:ph idx="1"/>
          </p:nvPr>
        </p:nvSpPr>
        <p:spPr>
          <a:xfrm>
            <a:off x="685800" y="1981200"/>
            <a:ext cx="6629400" cy="4572000"/>
          </a:xfrm>
        </p:spPr>
        <p:txBody>
          <a:bodyPr>
            <a:normAutofit fontScale="92500" lnSpcReduction="10000"/>
          </a:bodyPr>
          <a:lstStyle/>
          <a:p>
            <a:pPr eaLnBrk="1" hangingPunct="1">
              <a:lnSpc>
                <a:spcPct val="90000"/>
              </a:lnSpc>
            </a:pPr>
            <a:r>
              <a:rPr lang="en-US" altLang="en-US" sz="3600" u="sng" smtClean="0">
                <a:latin typeface="Forte" panose="03060902040502070203" pitchFamily="66" charset="0"/>
              </a:rPr>
              <a:t>Pocket Folder</a:t>
            </a:r>
            <a:r>
              <a:rPr lang="en-US" altLang="en-US" sz="2400" smtClean="0">
                <a:latin typeface="Forte" panose="03060902040502070203" pitchFamily="66" charset="0"/>
              </a:rPr>
              <a:t> …with all sorts of paperwork that I need……  </a:t>
            </a:r>
          </a:p>
          <a:p>
            <a:pPr eaLnBrk="1" hangingPunct="1">
              <a:lnSpc>
                <a:spcPct val="90000"/>
              </a:lnSpc>
            </a:pPr>
            <a:r>
              <a:rPr lang="en-US" altLang="en-US" sz="2400" smtClean="0">
                <a:latin typeface="Forte" panose="03060902040502070203" pitchFamily="66" charset="0"/>
              </a:rPr>
              <a:t>This gets turned </a:t>
            </a:r>
            <a:r>
              <a:rPr lang="en-US" altLang="en-US" sz="2400" smtClean="0">
                <a:latin typeface="Eras Bold ITC" panose="020B0907030504020204" pitchFamily="34" charset="0"/>
              </a:rPr>
              <a:t>BACK IN </a:t>
            </a:r>
            <a:r>
              <a:rPr lang="en-US" altLang="en-US" sz="2400" smtClean="0">
                <a:latin typeface="Forte" panose="03060902040502070203" pitchFamily="66" charset="0"/>
              </a:rPr>
              <a:t>to </a:t>
            </a:r>
            <a:r>
              <a:rPr lang="en-US" altLang="en-US" sz="2400" u="sng" smtClean="0">
                <a:latin typeface="Eras Bold ITC" panose="020B0907030504020204" pitchFamily="34" charset="0"/>
              </a:rPr>
              <a:t>ME</a:t>
            </a:r>
            <a:r>
              <a:rPr lang="en-US" altLang="en-US" sz="2400" smtClean="0">
                <a:latin typeface="Eras Bold ITC" panose="020B0907030504020204" pitchFamily="34" charset="0"/>
              </a:rPr>
              <a:t>!</a:t>
            </a:r>
          </a:p>
          <a:p>
            <a:pPr eaLnBrk="1" hangingPunct="1">
              <a:lnSpc>
                <a:spcPct val="90000"/>
              </a:lnSpc>
            </a:pPr>
            <a:endParaRPr lang="en-US" altLang="en-US" sz="1400" smtClean="0">
              <a:latin typeface="Forte" panose="03060902040502070203" pitchFamily="66" charset="0"/>
            </a:endParaRPr>
          </a:p>
          <a:p>
            <a:pPr eaLnBrk="1" hangingPunct="1">
              <a:lnSpc>
                <a:spcPct val="90000"/>
              </a:lnSpc>
            </a:pPr>
            <a:r>
              <a:rPr lang="en-US" altLang="en-US" sz="2400" smtClean="0">
                <a:latin typeface="Forte" panose="03060902040502070203" pitchFamily="66" charset="0"/>
              </a:rPr>
              <a:t>Syllabus</a:t>
            </a:r>
          </a:p>
          <a:p>
            <a:pPr lvl="1" eaLnBrk="1" hangingPunct="1">
              <a:lnSpc>
                <a:spcPct val="90000"/>
              </a:lnSpc>
            </a:pPr>
            <a:r>
              <a:rPr lang="en-US" altLang="en-US" sz="2000" smtClean="0">
                <a:latin typeface="Forte" panose="03060902040502070203" pitchFamily="66" charset="0"/>
              </a:rPr>
              <a:t>Get the </a:t>
            </a:r>
            <a:r>
              <a:rPr lang="en-US" altLang="en-US" sz="2000" smtClean="0">
                <a:latin typeface="Eras Bold ITC" panose="020B0907030504020204" pitchFamily="34" charset="0"/>
              </a:rPr>
              <a:t>BACK PAGE </a:t>
            </a:r>
            <a:r>
              <a:rPr lang="en-US" altLang="en-US" sz="2000" smtClean="0">
                <a:latin typeface="Forte" panose="03060902040502070203" pitchFamily="66" charset="0"/>
              </a:rPr>
              <a:t>signed tonight!</a:t>
            </a:r>
            <a:endParaRPr lang="en-US" altLang="en-US" sz="2000" smtClean="0">
              <a:latin typeface="Eras Bold ITC" panose="020B0907030504020204" pitchFamily="34" charset="0"/>
            </a:endParaRPr>
          </a:p>
          <a:p>
            <a:pPr eaLnBrk="1" hangingPunct="1">
              <a:lnSpc>
                <a:spcPct val="90000"/>
              </a:lnSpc>
            </a:pPr>
            <a:r>
              <a:rPr lang="en-US" altLang="en-US" sz="2400" smtClean="0">
                <a:latin typeface="Forte" panose="03060902040502070203" pitchFamily="66" charset="0"/>
              </a:rPr>
              <a:t>Assignment calendar for current semester</a:t>
            </a:r>
          </a:p>
          <a:p>
            <a:pPr eaLnBrk="1" hangingPunct="1">
              <a:lnSpc>
                <a:spcPct val="90000"/>
              </a:lnSpc>
            </a:pPr>
            <a:r>
              <a:rPr lang="en-US" altLang="en-US" sz="2400" smtClean="0">
                <a:latin typeface="Forte" panose="03060902040502070203" pitchFamily="66" charset="0"/>
              </a:rPr>
              <a:t>Semester Assignment/Project</a:t>
            </a:r>
          </a:p>
          <a:p>
            <a:pPr eaLnBrk="1" hangingPunct="1">
              <a:lnSpc>
                <a:spcPct val="90000"/>
              </a:lnSpc>
            </a:pPr>
            <a:r>
              <a:rPr lang="en-US" altLang="en-US" sz="2400" smtClean="0">
                <a:latin typeface="Forte" panose="03060902040502070203" pitchFamily="66" charset="0"/>
              </a:rPr>
              <a:t>Mentorship Contract – 2 copies (1 for me)</a:t>
            </a:r>
          </a:p>
          <a:p>
            <a:pPr eaLnBrk="1" hangingPunct="1">
              <a:lnSpc>
                <a:spcPct val="90000"/>
              </a:lnSpc>
            </a:pPr>
            <a:r>
              <a:rPr lang="en-US" altLang="en-US" sz="2400" smtClean="0">
                <a:latin typeface="Forte" panose="03060902040502070203" pitchFamily="66" charset="0"/>
              </a:rPr>
              <a:t>Final Supervisor Evaluation Form – save!</a:t>
            </a:r>
          </a:p>
          <a:p>
            <a:pPr eaLnBrk="1" hangingPunct="1">
              <a:lnSpc>
                <a:spcPct val="90000"/>
              </a:lnSpc>
            </a:pPr>
            <a:r>
              <a:rPr lang="en-US" altLang="en-US" sz="2400" smtClean="0">
                <a:latin typeface="Forte" panose="03060902040502070203" pitchFamily="66" charset="0"/>
              </a:rPr>
              <a:t>Reflection Sheet </a:t>
            </a:r>
            <a:r>
              <a:rPr lang="en-US" altLang="en-US" sz="1800" smtClean="0">
                <a:latin typeface="Forte" panose="03060902040502070203" pitchFamily="66" charset="0"/>
              </a:rPr>
              <a:t>(more on my door and in my office!)</a:t>
            </a:r>
          </a:p>
          <a:p>
            <a:pPr eaLnBrk="1" hangingPunct="1">
              <a:lnSpc>
                <a:spcPct val="90000"/>
              </a:lnSpc>
              <a:buFontTx/>
              <a:buNone/>
            </a:pPr>
            <a:endParaRPr lang="en-US" altLang="en-US" sz="2400" smtClean="0">
              <a:latin typeface="Forte" panose="03060902040502070203" pitchFamily="66" charset="0"/>
            </a:endParaRPr>
          </a:p>
          <a:p>
            <a:pPr eaLnBrk="1" hangingPunct="1">
              <a:lnSpc>
                <a:spcPct val="90000"/>
              </a:lnSpc>
              <a:buFontTx/>
              <a:buNone/>
            </a:pPr>
            <a:endParaRPr lang="en-US" altLang="en-US" sz="2400" smtClean="0">
              <a:latin typeface="Forte" panose="03060902040502070203" pitchFamily="66" charset="0"/>
            </a:endParaRPr>
          </a:p>
          <a:p>
            <a:pPr eaLnBrk="1" hangingPunct="1">
              <a:lnSpc>
                <a:spcPct val="90000"/>
              </a:lnSpc>
            </a:pPr>
            <a:endParaRPr lang="en-US" altLang="en-US" smtClean="0"/>
          </a:p>
        </p:txBody>
      </p:sp>
      <p:pic>
        <p:nvPicPr>
          <p:cNvPr id="14340" name="Picture 4" descr="j023745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1450" y="3429000"/>
            <a:ext cx="26225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r>
              <a:rPr lang="en-US" altLang="en-US" sz="6000" b="1" dirty="0" smtClean="0"/>
              <a:t>What Makes Up Your Grade:</a:t>
            </a:r>
          </a:p>
        </p:txBody>
      </p:sp>
      <p:sp>
        <p:nvSpPr>
          <p:cNvPr id="19459" name="Rectangle 3"/>
          <p:cNvSpPr>
            <a:spLocks noGrp="1" noChangeArrowheads="1"/>
          </p:cNvSpPr>
          <p:nvPr>
            <p:ph idx="1"/>
          </p:nvPr>
        </p:nvSpPr>
        <p:spPr/>
        <p:txBody>
          <a:bodyPr>
            <a:normAutofit/>
          </a:bodyPr>
          <a:lstStyle/>
          <a:p>
            <a:pPr eaLnBrk="1" hangingPunct="1">
              <a:lnSpc>
                <a:spcPct val="90000"/>
              </a:lnSpc>
            </a:pPr>
            <a:r>
              <a:rPr lang="en-US" altLang="en-US" dirty="0" smtClean="0">
                <a:latin typeface="Cooper Black" panose="0208090404030B020404" pitchFamily="18" charset="0"/>
              </a:rPr>
              <a:t>Monthly Assignment			35%</a:t>
            </a:r>
          </a:p>
          <a:p>
            <a:pPr eaLnBrk="1" hangingPunct="1">
              <a:lnSpc>
                <a:spcPct val="90000"/>
              </a:lnSpc>
            </a:pPr>
            <a:r>
              <a:rPr lang="en-US" altLang="en-US" dirty="0" smtClean="0">
                <a:latin typeface="Cooper Black" panose="0208090404030B020404" pitchFamily="18" charset="0"/>
              </a:rPr>
              <a:t>Employer </a:t>
            </a:r>
            <a:r>
              <a:rPr lang="en-US" altLang="en-US" dirty="0">
                <a:latin typeface="Cooper Black" panose="0208090404030B020404" pitchFamily="18" charset="0"/>
              </a:rPr>
              <a:t>Evaluations	</a:t>
            </a:r>
            <a:r>
              <a:rPr lang="en-US" altLang="en-US" dirty="0" smtClean="0">
                <a:latin typeface="Cooper Black" panose="0208090404030B020404" pitchFamily="18" charset="0"/>
              </a:rPr>
              <a:t>	30%</a:t>
            </a:r>
            <a:r>
              <a:rPr lang="en-US" altLang="en-US" dirty="0">
                <a:latin typeface="Cooper Black" panose="0208090404030B020404" pitchFamily="18" charset="0"/>
              </a:rPr>
              <a:t>	</a:t>
            </a:r>
          </a:p>
          <a:p>
            <a:pPr eaLnBrk="1" hangingPunct="1">
              <a:lnSpc>
                <a:spcPct val="90000"/>
              </a:lnSpc>
            </a:pPr>
            <a:r>
              <a:rPr lang="en-US" altLang="en-US" dirty="0" smtClean="0">
                <a:latin typeface="Cooper Black" panose="0208090404030B020404" pitchFamily="18" charset="0"/>
              </a:rPr>
              <a:t>Mini Assignments				10%</a:t>
            </a:r>
          </a:p>
          <a:p>
            <a:pPr lvl="1">
              <a:lnSpc>
                <a:spcPct val="90000"/>
              </a:lnSpc>
            </a:pPr>
            <a:r>
              <a:rPr lang="en-US" altLang="en-US" dirty="0" smtClean="0">
                <a:latin typeface="Cooper Black" panose="0208090404030B020404" pitchFamily="18" charset="0"/>
              </a:rPr>
              <a:t>Weekly </a:t>
            </a:r>
            <a:r>
              <a:rPr lang="en-US" altLang="en-US" dirty="0">
                <a:latin typeface="Cooper Black" panose="0208090404030B020404" pitchFamily="18" charset="0"/>
              </a:rPr>
              <a:t>Time </a:t>
            </a:r>
            <a:r>
              <a:rPr lang="en-US" altLang="en-US" dirty="0" smtClean="0">
                <a:latin typeface="Cooper Black" panose="0208090404030B020404" pitchFamily="18" charset="0"/>
              </a:rPr>
              <a:t>Sheets</a:t>
            </a:r>
          </a:p>
          <a:p>
            <a:pPr lvl="1">
              <a:lnSpc>
                <a:spcPct val="90000"/>
              </a:lnSpc>
            </a:pPr>
            <a:r>
              <a:rPr lang="en-US" altLang="en-US" dirty="0" smtClean="0">
                <a:latin typeface="Cooper Black" panose="0208090404030B020404" pitchFamily="18" charset="0"/>
              </a:rPr>
              <a:t>Pay Stubs</a:t>
            </a:r>
          </a:p>
          <a:p>
            <a:pPr>
              <a:lnSpc>
                <a:spcPct val="90000"/>
              </a:lnSpc>
            </a:pPr>
            <a:r>
              <a:rPr lang="en-US" altLang="en-US" dirty="0" smtClean="0">
                <a:latin typeface="Cooper Black" panose="0208090404030B020404" pitchFamily="18" charset="0"/>
              </a:rPr>
              <a:t>Homework						10%</a:t>
            </a:r>
            <a:endParaRPr lang="en-US" altLang="en-US" dirty="0">
              <a:latin typeface="Cooper Black" panose="0208090404030B020404" pitchFamily="18" charset="0"/>
            </a:endParaRPr>
          </a:p>
          <a:p>
            <a:pPr>
              <a:lnSpc>
                <a:spcPct val="90000"/>
              </a:lnSpc>
            </a:pPr>
            <a:r>
              <a:rPr lang="en-US" altLang="en-US" dirty="0" smtClean="0">
                <a:latin typeface="Cooper Black" panose="0208090404030B020404" pitchFamily="18" charset="0"/>
              </a:rPr>
              <a:t>Cumulative </a:t>
            </a:r>
            <a:r>
              <a:rPr lang="en-US" altLang="en-US" dirty="0">
                <a:latin typeface="Cooper Black" panose="0208090404030B020404" pitchFamily="18" charset="0"/>
              </a:rPr>
              <a:t>Final Exam		15%</a:t>
            </a:r>
          </a:p>
          <a:p>
            <a:pPr eaLnBrk="1" hangingPunct="1">
              <a:lnSpc>
                <a:spcPct val="90000"/>
              </a:lnSpc>
            </a:pPr>
            <a:endParaRPr lang="en-US" altLang="en-US" dirty="0" smtClean="0">
              <a:latin typeface="Cooper Black" panose="0208090404030B020404"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Exam</a:t>
            </a:r>
            <a:endParaRPr lang="en-US" dirty="0"/>
          </a:p>
        </p:txBody>
      </p:sp>
      <p:sp>
        <p:nvSpPr>
          <p:cNvPr id="3" name="Content Placeholder 2"/>
          <p:cNvSpPr>
            <a:spLocks noGrp="1"/>
          </p:cNvSpPr>
          <p:nvPr>
            <p:ph idx="1"/>
          </p:nvPr>
        </p:nvSpPr>
        <p:spPr>
          <a:xfrm>
            <a:off x="4495799" y="2490135"/>
            <a:ext cx="3479801" cy="3444997"/>
          </a:xfrm>
        </p:spPr>
        <p:txBody>
          <a:bodyPr/>
          <a:lstStyle/>
          <a:p>
            <a:r>
              <a:rPr lang="en-US" dirty="0" smtClean="0"/>
              <a:t>Research Paper</a:t>
            </a:r>
            <a:endParaRPr lang="en-US" dirty="0"/>
          </a:p>
        </p:txBody>
      </p:sp>
      <p:pic>
        <p:nvPicPr>
          <p:cNvPr id="4" name="Picture 3"/>
          <p:cNvPicPr>
            <a:picLocks noChangeAspect="1"/>
          </p:cNvPicPr>
          <p:nvPr/>
        </p:nvPicPr>
        <p:blipFill>
          <a:blip r:embed="rId2"/>
          <a:stretch>
            <a:fillRect/>
          </a:stretch>
        </p:blipFill>
        <p:spPr>
          <a:xfrm>
            <a:off x="990600" y="2667000"/>
            <a:ext cx="3056830" cy="3268132"/>
          </a:xfrm>
          <a:prstGeom prst="rect">
            <a:avLst/>
          </a:prstGeom>
        </p:spPr>
      </p:pic>
      <p:sp>
        <p:nvSpPr>
          <p:cNvPr id="5" name="TextBox 4"/>
          <p:cNvSpPr txBox="1"/>
          <p:nvPr/>
        </p:nvSpPr>
        <p:spPr>
          <a:xfrm>
            <a:off x="4191000" y="4267200"/>
            <a:ext cx="369012" cy="461665"/>
          </a:xfrm>
          <a:prstGeom prst="rect">
            <a:avLst/>
          </a:prstGeom>
          <a:noFill/>
        </p:spPr>
        <p:txBody>
          <a:bodyPr wrap="none" rtlCol="0">
            <a:spAutoFit/>
          </a:bodyPr>
          <a:lstStyle/>
          <a:p>
            <a:r>
              <a:rPr lang="en-US" dirty="0" smtClean="0"/>
              <a:t>or</a:t>
            </a:r>
            <a:endParaRPr lang="en-US" dirty="0"/>
          </a:p>
        </p:txBody>
      </p:sp>
    </p:spTree>
    <p:extLst>
      <p:ext uri="{BB962C8B-B14F-4D97-AF65-F5344CB8AC3E}">
        <p14:creationId xmlns:p14="http://schemas.microsoft.com/office/powerpoint/2010/main" val="984445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z="5400" b="1" dirty="0" smtClean="0">
                <a:latin typeface="+mj-lt"/>
              </a:rPr>
              <a:t>Contingency Plan</a:t>
            </a:r>
          </a:p>
        </p:txBody>
      </p:sp>
      <p:sp>
        <p:nvSpPr>
          <p:cNvPr id="23555" name="Rectangle 3"/>
          <p:cNvSpPr>
            <a:spLocks noGrp="1" noChangeArrowheads="1"/>
          </p:cNvSpPr>
          <p:nvPr>
            <p:ph idx="1"/>
          </p:nvPr>
        </p:nvSpPr>
        <p:spPr>
          <a:xfrm>
            <a:off x="685800" y="2438400"/>
            <a:ext cx="7772400" cy="3810000"/>
          </a:xfrm>
        </p:spPr>
        <p:txBody>
          <a:bodyPr>
            <a:normAutofit fontScale="92500"/>
          </a:bodyPr>
          <a:lstStyle/>
          <a:p>
            <a:pPr eaLnBrk="1" hangingPunct="1">
              <a:defRPr/>
            </a:pPr>
            <a:r>
              <a:rPr lang="en-US" sz="2700" dirty="0" smtClean="0">
                <a:latin typeface="+mj-lt"/>
              </a:rPr>
              <a:t>If your supervisor can NOT have you in the room for a day…report to ME.</a:t>
            </a:r>
          </a:p>
          <a:p>
            <a:pPr eaLnBrk="1" hangingPunct="1">
              <a:defRPr/>
            </a:pPr>
            <a:r>
              <a:rPr lang="en-US" sz="2700" u="sng" dirty="0" smtClean="0">
                <a:latin typeface="+mj-lt"/>
              </a:rPr>
              <a:t>I should be notified in advance! </a:t>
            </a:r>
          </a:p>
          <a:p>
            <a:pPr eaLnBrk="1" hangingPunct="1">
              <a:defRPr/>
            </a:pPr>
            <a:r>
              <a:rPr lang="en-US" sz="2600" dirty="0" smtClean="0">
                <a:latin typeface="+mj-lt"/>
              </a:rPr>
              <a:t>If I will be out of my office – I will find an alternate place for you.</a:t>
            </a:r>
          </a:p>
          <a:p>
            <a:pPr eaLnBrk="1" hangingPunct="1">
              <a:defRPr/>
            </a:pPr>
            <a:r>
              <a:rPr lang="en-US" sz="3600" dirty="0" smtClean="0">
                <a:latin typeface="+mj-lt"/>
              </a:rPr>
              <a:t>If your school or placement site is closed—report to ME—this is NOT a day off! </a:t>
            </a:r>
            <a:r>
              <a:rPr lang="en-US" sz="3600" dirty="0" smtClean="0">
                <a:latin typeface="+mj-lt"/>
                <a:sym typeface="Wingdings" pitchFamily="2" charset="2"/>
              </a:rPr>
              <a:t></a:t>
            </a:r>
            <a:endParaRPr lang="en-US" sz="3600" dirty="0" smtClean="0">
              <a:latin typeface="+mj-lt"/>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z="5400" smtClean="0"/>
              <a:t>Nametags</a:t>
            </a:r>
          </a:p>
        </p:txBody>
      </p:sp>
      <p:sp>
        <p:nvSpPr>
          <p:cNvPr id="24579" name="Rectangle 3"/>
          <p:cNvSpPr>
            <a:spLocks noGrp="1" noChangeArrowheads="1"/>
          </p:cNvSpPr>
          <p:nvPr>
            <p:ph idx="1"/>
          </p:nvPr>
        </p:nvSpPr>
        <p:spPr>
          <a:xfrm>
            <a:off x="690033" y="2357161"/>
            <a:ext cx="7772400" cy="3860800"/>
          </a:xfrm>
        </p:spPr>
        <p:txBody>
          <a:bodyPr>
            <a:normAutofit/>
          </a:bodyPr>
          <a:lstStyle/>
          <a:p>
            <a:pPr eaLnBrk="1" hangingPunct="1">
              <a:lnSpc>
                <a:spcPct val="90000"/>
              </a:lnSpc>
            </a:pPr>
            <a:r>
              <a:rPr lang="en-US" altLang="en-US" sz="2200" dirty="0" smtClean="0"/>
              <a:t>Please pick up your official WBL nametag from me!  I will prepare them as soon as possible!!</a:t>
            </a:r>
          </a:p>
          <a:p>
            <a:pPr eaLnBrk="1" hangingPunct="1">
              <a:lnSpc>
                <a:spcPct val="90000"/>
              </a:lnSpc>
            </a:pPr>
            <a:r>
              <a:rPr lang="en-US" altLang="en-US" sz="2200" dirty="0" smtClean="0"/>
              <a:t>You MUST wear this nametag </a:t>
            </a:r>
            <a:r>
              <a:rPr lang="en-US" altLang="en-US" sz="2200" u="sng" dirty="0" smtClean="0"/>
              <a:t>at all times </a:t>
            </a:r>
            <a:r>
              <a:rPr lang="en-US" altLang="en-US" sz="2200" dirty="0" smtClean="0"/>
              <a:t>during your placement period.  This is NEVER a hall pass!</a:t>
            </a:r>
          </a:p>
          <a:p>
            <a:pPr eaLnBrk="1" hangingPunct="1">
              <a:lnSpc>
                <a:spcPct val="90000"/>
              </a:lnSpc>
            </a:pPr>
            <a:r>
              <a:rPr lang="en-US" altLang="en-US" sz="2200" dirty="0" smtClean="0"/>
              <a:t>Be sure to have a signed hall pass if you do a school-errand during class.</a:t>
            </a:r>
          </a:p>
          <a:p>
            <a:pPr eaLnBrk="1" hangingPunct="1">
              <a:lnSpc>
                <a:spcPct val="90000"/>
              </a:lnSpc>
            </a:pPr>
            <a:r>
              <a:rPr lang="en-US" altLang="en-US" sz="2200" dirty="0" smtClean="0"/>
              <a:t>You may NOT decorate your nametag!  It must remain professional – NO DÉCOR at all!!!  Thanks!</a:t>
            </a:r>
          </a:p>
        </p:txBody>
      </p:sp>
      <p:pic>
        <p:nvPicPr>
          <p:cNvPr id="24581" name="Picture 5" descr="j025449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22098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Content Placeholder 3"/>
          <p:cNvSpPr>
            <a:spLocks noGrp="1"/>
          </p:cNvSpPr>
          <p:nvPr>
            <p:ph sz="half" idx="1"/>
          </p:nvPr>
        </p:nvSpPr>
        <p:spPr/>
        <p:txBody>
          <a:bodyPr>
            <a:normAutofit lnSpcReduction="10000"/>
          </a:bodyPr>
          <a:lstStyle/>
          <a:p>
            <a:r>
              <a:rPr lang="en-US" dirty="0" smtClean="0"/>
              <a:t>Schedule Fixes</a:t>
            </a:r>
          </a:p>
          <a:p>
            <a:r>
              <a:rPr lang="en-US" dirty="0" smtClean="0"/>
              <a:t>Edmodo</a:t>
            </a:r>
          </a:p>
          <a:p>
            <a:r>
              <a:rPr lang="en-US" dirty="0" smtClean="0"/>
              <a:t>AES</a:t>
            </a:r>
          </a:p>
          <a:p>
            <a:r>
              <a:rPr lang="en-US" dirty="0" smtClean="0"/>
              <a:t>Paperwork</a:t>
            </a:r>
          </a:p>
          <a:p>
            <a:r>
              <a:rPr lang="en-US" dirty="0" smtClean="0"/>
              <a:t>Syllabus</a:t>
            </a:r>
          </a:p>
          <a:p>
            <a:r>
              <a:rPr lang="en-US" dirty="0" smtClean="0"/>
              <a:t>3 Kinds of Interns</a:t>
            </a:r>
          </a:p>
          <a:p>
            <a:r>
              <a:rPr lang="en-US" dirty="0" smtClean="0"/>
              <a:t>Responsibilities </a:t>
            </a:r>
            <a:endParaRPr lang="en-US" dirty="0"/>
          </a:p>
        </p:txBody>
      </p:sp>
      <p:sp>
        <p:nvSpPr>
          <p:cNvPr id="5" name="Content Placeholder 4"/>
          <p:cNvSpPr>
            <a:spLocks noGrp="1"/>
          </p:cNvSpPr>
          <p:nvPr>
            <p:ph sz="half" idx="2"/>
          </p:nvPr>
        </p:nvSpPr>
        <p:spPr/>
        <p:txBody>
          <a:bodyPr>
            <a:normAutofit lnSpcReduction="10000"/>
          </a:bodyPr>
          <a:lstStyle/>
          <a:p>
            <a:r>
              <a:rPr lang="en-US" dirty="0" smtClean="0"/>
              <a:t>Teacher Draft</a:t>
            </a:r>
          </a:p>
          <a:p>
            <a:r>
              <a:rPr lang="en-US" dirty="0" smtClean="0"/>
              <a:t>Training Plan</a:t>
            </a:r>
          </a:p>
          <a:p>
            <a:r>
              <a:rPr lang="en-US" dirty="0" smtClean="0"/>
              <a:t>Assignments</a:t>
            </a:r>
          </a:p>
          <a:p>
            <a:r>
              <a:rPr lang="en-US" dirty="0" smtClean="0"/>
              <a:t>Attendance</a:t>
            </a:r>
          </a:p>
          <a:p>
            <a:r>
              <a:rPr lang="en-US" dirty="0" smtClean="0"/>
              <a:t>Placement</a:t>
            </a:r>
          </a:p>
          <a:p>
            <a:r>
              <a:rPr lang="en-US" dirty="0" smtClean="0"/>
              <a:t>Badges</a:t>
            </a:r>
          </a:p>
          <a:p>
            <a:r>
              <a:rPr lang="en-US" dirty="0" smtClean="0"/>
              <a:t>Last Ditch Effort</a:t>
            </a:r>
          </a:p>
        </p:txBody>
      </p:sp>
    </p:spTree>
    <p:extLst>
      <p:ext uri="{BB962C8B-B14F-4D97-AF65-F5344CB8AC3E}">
        <p14:creationId xmlns:p14="http://schemas.microsoft.com/office/powerpoint/2010/main" val="1053057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eaLnBrk="1" hangingPunct="1"/>
            <a:r>
              <a:rPr lang="en-US" altLang="en-US" sz="4800" b="1" dirty="0" smtClean="0"/>
              <a:t>Reminders</a:t>
            </a:r>
          </a:p>
        </p:txBody>
      </p:sp>
      <p:sp>
        <p:nvSpPr>
          <p:cNvPr id="27651" name="Rectangle 3"/>
          <p:cNvSpPr>
            <a:spLocks noGrp="1" noChangeArrowheads="1"/>
          </p:cNvSpPr>
          <p:nvPr>
            <p:ph idx="1"/>
          </p:nvPr>
        </p:nvSpPr>
        <p:spPr/>
        <p:txBody>
          <a:bodyPr>
            <a:normAutofit/>
          </a:bodyPr>
          <a:lstStyle/>
          <a:p>
            <a:pPr eaLnBrk="1" hangingPunct="1">
              <a:lnSpc>
                <a:spcPct val="90000"/>
              </a:lnSpc>
            </a:pPr>
            <a:r>
              <a:rPr lang="en-US" altLang="en-US" sz="3200" b="1" dirty="0" smtClean="0"/>
              <a:t>Paperwork</a:t>
            </a:r>
          </a:p>
          <a:p>
            <a:pPr eaLnBrk="1" hangingPunct="1">
              <a:lnSpc>
                <a:spcPct val="90000"/>
              </a:lnSpc>
            </a:pPr>
            <a:r>
              <a:rPr lang="en-US" altLang="en-US" sz="3200" b="1" dirty="0" smtClean="0"/>
              <a:t>Survey</a:t>
            </a:r>
          </a:p>
          <a:p>
            <a:pPr eaLnBrk="1" hangingPunct="1">
              <a:lnSpc>
                <a:spcPct val="90000"/>
              </a:lnSpc>
            </a:pPr>
            <a:r>
              <a:rPr lang="en-US" altLang="en-US" sz="3200" b="1" dirty="0" smtClean="0"/>
              <a:t>Selfie</a:t>
            </a:r>
          </a:p>
          <a:p>
            <a:pPr eaLnBrk="1" hangingPunct="1">
              <a:lnSpc>
                <a:spcPct val="90000"/>
              </a:lnSpc>
            </a:pPr>
            <a:r>
              <a:rPr lang="en-US" altLang="en-US" sz="3200" b="1" dirty="0" smtClean="0"/>
              <a:t>Resume</a:t>
            </a:r>
            <a:endParaRPr lang="en-US" altLang="en-US" sz="3200" b="1" dirty="0"/>
          </a:p>
          <a:p>
            <a:pPr eaLnBrk="1" hangingPunct="1">
              <a:lnSpc>
                <a:spcPct val="90000"/>
              </a:lnSpc>
            </a:pPr>
            <a:r>
              <a:rPr lang="en-US" altLang="en-US" sz="3200" b="1" dirty="0" smtClean="0"/>
              <a:t>FBLA</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 CAMPUS: NO JOB</a:t>
            </a:r>
            <a:endParaRPr lang="en-US" dirty="0"/>
          </a:p>
        </p:txBody>
      </p:sp>
      <p:sp>
        <p:nvSpPr>
          <p:cNvPr id="3" name="Content Placeholder 2"/>
          <p:cNvSpPr>
            <a:spLocks noGrp="1"/>
          </p:cNvSpPr>
          <p:nvPr>
            <p:ph idx="1"/>
          </p:nvPr>
        </p:nvSpPr>
        <p:spPr/>
        <p:txBody>
          <a:bodyPr/>
          <a:lstStyle/>
          <a:p>
            <a:r>
              <a:rPr lang="en-US" dirty="0" smtClean="0"/>
              <a:t>Deadline August 22</a:t>
            </a:r>
            <a:r>
              <a:rPr lang="en-US" baseline="30000" dirty="0" smtClean="0"/>
              <a:t>nd</a:t>
            </a:r>
            <a:endParaRPr lang="en-US" dirty="0" smtClean="0"/>
          </a:p>
          <a:p>
            <a:r>
              <a:rPr lang="en-US" dirty="0" smtClean="0"/>
              <a:t>Last Ditch Effort</a:t>
            </a:r>
          </a:p>
          <a:p>
            <a:pPr lvl="1"/>
            <a:r>
              <a:rPr lang="en-US" sz="2800" b="1" dirty="0" smtClean="0"/>
              <a:t>Shoe</a:t>
            </a:r>
          </a:p>
          <a:p>
            <a:pPr lvl="1"/>
            <a:r>
              <a:rPr lang="en-US" sz="2800" b="1" dirty="0" smtClean="0"/>
              <a:t>Lottery Ticket</a:t>
            </a:r>
          </a:p>
          <a:p>
            <a:pPr lvl="1"/>
            <a:r>
              <a:rPr lang="en-US" sz="2800" b="1" dirty="0" smtClean="0"/>
              <a:t>Shiny Bubble Envelope</a:t>
            </a:r>
            <a:endParaRPr lang="en-US" sz="2800" b="1" dirty="0"/>
          </a:p>
        </p:txBody>
      </p:sp>
      <p:pic>
        <p:nvPicPr>
          <p:cNvPr id="4" name="Picture 3"/>
          <p:cNvPicPr>
            <a:picLocks noChangeAspect="1"/>
          </p:cNvPicPr>
          <p:nvPr/>
        </p:nvPicPr>
        <p:blipFill>
          <a:blip r:embed="rId2"/>
          <a:stretch>
            <a:fillRect/>
          </a:stretch>
        </p:blipFill>
        <p:spPr>
          <a:xfrm>
            <a:off x="5181600" y="2493839"/>
            <a:ext cx="3352800" cy="2272044"/>
          </a:xfrm>
          <a:prstGeom prst="rect">
            <a:avLst/>
          </a:prstGeom>
        </p:spPr>
      </p:pic>
    </p:spTree>
    <p:extLst>
      <p:ext uri="{BB962C8B-B14F-4D97-AF65-F5344CB8AC3E}">
        <p14:creationId xmlns:p14="http://schemas.microsoft.com/office/powerpoint/2010/main" val="2585536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z="6600" smtClean="0">
                <a:solidFill>
                  <a:srgbClr val="0066FF"/>
                </a:solidFill>
                <a:latin typeface="Algerian" panose="04020705040A02060702" pitchFamily="82" charset="0"/>
              </a:rPr>
              <a:t>Placements…</a:t>
            </a:r>
          </a:p>
        </p:txBody>
      </p:sp>
      <p:sp>
        <p:nvSpPr>
          <p:cNvPr id="28675" name="Rectangle 3"/>
          <p:cNvSpPr>
            <a:spLocks noGrp="1" noChangeArrowheads="1"/>
          </p:cNvSpPr>
          <p:nvPr>
            <p:ph idx="1"/>
          </p:nvPr>
        </p:nvSpPr>
        <p:spPr/>
        <p:txBody>
          <a:bodyPr>
            <a:normAutofit fontScale="92500" lnSpcReduction="20000"/>
          </a:bodyPr>
          <a:lstStyle/>
          <a:p>
            <a:pPr eaLnBrk="1" hangingPunct="1">
              <a:lnSpc>
                <a:spcPct val="90000"/>
              </a:lnSpc>
            </a:pPr>
            <a:r>
              <a:rPr lang="en-US" altLang="en-US" sz="2800" smtClean="0">
                <a:solidFill>
                  <a:srgbClr val="FF0066"/>
                </a:solidFill>
                <a:latin typeface="Rockwell" panose="02060603020205020403" pitchFamily="18" charset="0"/>
              </a:rPr>
              <a:t>I’ll go over ALL options with you….   </a:t>
            </a:r>
          </a:p>
          <a:p>
            <a:pPr eaLnBrk="1" hangingPunct="1">
              <a:lnSpc>
                <a:spcPct val="90000"/>
              </a:lnSpc>
            </a:pPr>
            <a:r>
              <a:rPr lang="en-US" altLang="en-US" sz="2800" smtClean="0">
                <a:solidFill>
                  <a:srgbClr val="0066CC"/>
                </a:solidFill>
                <a:latin typeface="Rockwell" panose="02060603020205020403" pitchFamily="18" charset="0"/>
              </a:rPr>
              <a:t>Think about what you’d like to do for the year for your Mentorship or MI….</a:t>
            </a:r>
          </a:p>
          <a:p>
            <a:pPr eaLnBrk="1" hangingPunct="1">
              <a:lnSpc>
                <a:spcPct val="90000"/>
              </a:lnSpc>
            </a:pPr>
            <a:r>
              <a:rPr lang="en-US" altLang="en-US" sz="2800" smtClean="0">
                <a:solidFill>
                  <a:srgbClr val="FF0066"/>
                </a:solidFill>
                <a:latin typeface="Rockwell" panose="02060603020205020403" pitchFamily="18" charset="0"/>
              </a:rPr>
              <a:t>Notify me if you need MAGNET CREDIT – it will impact your placement and work load!</a:t>
            </a:r>
          </a:p>
          <a:p>
            <a:pPr eaLnBrk="1" hangingPunct="1">
              <a:lnSpc>
                <a:spcPct val="90000"/>
              </a:lnSpc>
            </a:pPr>
            <a:r>
              <a:rPr lang="en-US" altLang="en-US" sz="2800" smtClean="0">
                <a:solidFill>
                  <a:srgbClr val="0066CC"/>
                </a:solidFill>
                <a:latin typeface="Rockwell" panose="02060603020205020403" pitchFamily="18" charset="0"/>
              </a:rPr>
              <a:t>Some of you are only in Mentorship for one semester….  Please notify placement supervisor that they will only have you for one semester.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Stuff</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Monthly</a:t>
            </a:r>
          </a:p>
          <a:p>
            <a:pPr lvl="1"/>
            <a:r>
              <a:rPr lang="en-US" dirty="0" smtClean="0"/>
              <a:t>Evaluation</a:t>
            </a:r>
          </a:p>
          <a:p>
            <a:pPr lvl="1"/>
            <a:r>
              <a:rPr lang="en-US" dirty="0" smtClean="0"/>
              <a:t>Hours and Wages </a:t>
            </a:r>
          </a:p>
          <a:p>
            <a:pPr lvl="1"/>
            <a:r>
              <a:rPr lang="en-US" dirty="0" smtClean="0"/>
              <a:t>AES</a:t>
            </a:r>
          </a:p>
          <a:p>
            <a:pPr lvl="1"/>
            <a:r>
              <a:rPr lang="en-US" dirty="0" smtClean="0"/>
              <a:t>Edmodo</a:t>
            </a:r>
          </a:p>
          <a:p>
            <a:pPr lvl="1"/>
            <a:r>
              <a:rPr lang="en-US" dirty="0" smtClean="0"/>
              <a:t>Blog</a:t>
            </a:r>
          </a:p>
          <a:p>
            <a:pPr lvl="1"/>
            <a:r>
              <a:rPr lang="en-US" dirty="0" err="1" smtClean="0"/>
              <a:t>Linkedin</a:t>
            </a:r>
            <a:endParaRPr lang="en-US" dirty="0" smtClean="0"/>
          </a:p>
          <a:p>
            <a:pPr lvl="1"/>
            <a:r>
              <a:rPr lang="en-US" dirty="0" smtClean="0"/>
              <a:t>Paperwork</a:t>
            </a:r>
          </a:p>
          <a:p>
            <a:pPr lvl="1"/>
            <a:r>
              <a:rPr lang="en-US" dirty="0" err="1" smtClean="0"/>
              <a:t>Rolltrax</a:t>
            </a:r>
            <a:r>
              <a:rPr lang="en-US" dirty="0" smtClean="0"/>
              <a:t> </a:t>
            </a:r>
            <a:r>
              <a:rPr lang="en-US" dirty="0" smtClean="0">
                <a:hlinkClick r:id="rId2"/>
              </a:rPr>
              <a:t>WWW.ROLLTRAX.COM</a:t>
            </a:r>
            <a:r>
              <a:rPr lang="en-US" dirty="0" smtClean="0"/>
              <a:t>  </a:t>
            </a:r>
            <a:r>
              <a:rPr lang="en-US" dirty="0" smtClean="0"/>
              <a:t>School Code: </a:t>
            </a:r>
            <a:r>
              <a:rPr lang="en-US" b="1" dirty="0" smtClean="0"/>
              <a:t>pound</a:t>
            </a:r>
            <a:endParaRPr lang="en-US" b="1" dirty="0"/>
          </a:p>
        </p:txBody>
      </p:sp>
    </p:spTree>
    <p:extLst>
      <p:ext uri="{BB962C8B-B14F-4D97-AF65-F5344CB8AC3E}">
        <p14:creationId xmlns:p14="http://schemas.microsoft.com/office/powerpoint/2010/main" val="1308020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chemeClr val="tx1"/>
                </a:solidFill>
              </a:rPr>
              <a:t>https://learn.aeseducation.com</a:t>
            </a:r>
            <a:endParaRPr lang="en-US" dirty="0">
              <a:solidFill>
                <a:schemeClr val="tx1"/>
              </a:solidFill>
            </a:endParaRPr>
          </a:p>
        </p:txBody>
      </p:sp>
      <p:sp>
        <p:nvSpPr>
          <p:cNvPr id="3" name="Content Placeholder 2"/>
          <p:cNvSpPr>
            <a:spLocks noGrp="1"/>
          </p:cNvSpPr>
          <p:nvPr>
            <p:ph idx="1"/>
          </p:nvPr>
        </p:nvSpPr>
        <p:spPr/>
        <p:txBody>
          <a:bodyPr>
            <a:normAutofit fontScale="62500" lnSpcReduction="20000"/>
          </a:bodyPr>
          <a:lstStyle/>
          <a:p>
            <a:r>
              <a:rPr lang="en-US" b="1" dirty="0"/>
              <a:t>To complete the online assignments. Go to this website </a:t>
            </a:r>
            <a:r>
              <a:rPr lang="en-US" b="1" dirty="0" smtClean="0"/>
              <a:t>and </a:t>
            </a:r>
            <a:r>
              <a:rPr lang="en-US" b="1" dirty="0"/>
              <a:t>use these codes based on what period you’re enrolled in WBL. If you have WBL for two periods, sign up for the first period.  YOUR LAST NAME IN AES should have your PERIOD NUMBER ATTACHED TO YOUR LAST NAME (ex. PATTERSON67)</a:t>
            </a:r>
            <a:endParaRPr lang="en-US" dirty="0"/>
          </a:p>
          <a:p>
            <a:r>
              <a:rPr lang="en-US" b="1" dirty="0"/>
              <a:t>1.	UE2Q9</a:t>
            </a:r>
            <a:endParaRPr lang="en-US" dirty="0"/>
          </a:p>
          <a:p>
            <a:r>
              <a:rPr lang="en-US" b="1" dirty="0"/>
              <a:t>2.	DAK5W</a:t>
            </a:r>
            <a:endParaRPr lang="en-US" dirty="0"/>
          </a:p>
          <a:p>
            <a:r>
              <a:rPr lang="en-US" b="1" dirty="0"/>
              <a:t>3.	TNU93</a:t>
            </a:r>
            <a:endParaRPr lang="en-US" dirty="0"/>
          </a:p>
          <a:p>
            <a:r>
              <a:rPr lang="en-US" b="1" dirty="0"/>
              <a:t>4.	4RBUP</a:t>
            </a:r>
            <a:endParaRPr lang="en-US" dirty="0"/>
          </a:p>
          <a:p>
            <a:r>
              <a:rPr lang="en-US" b="1" dirty="0"/>
              <a:t>5.	6J8D9</a:t>
            </a:r>
            <a:endParaRPr lang="en-US" dirty="0"/>
          </a:p>
          <a:p>
            <a:r>
              <a:rPr lang="en-US" b="1" dirty="0"/>
              <a:t>6.	LKH7A</a:t>
            </a:r>
            <a:endParaRPr lang="en-US" dirty="0"/>
          </a:p>
          <a:p>
            <a:r>
              <a:rPr lang="en-US" b="1" dirty="0"/>
              <a:t>7.	C52KB</a:t>
            </a:r>
            <a:endParaRPr lang="en-US" dirty="0"/>
          </a:p>
          <a:p>
            <a:endParaRPr lang="en-US" dirty="0"/>
          </a:p>
        </p:txBody>
      </p:sp>
    </p:spTree>
    <p:extLst>
      <p:ext uri="{BB962C8B-B14F-4D97-AF65-F5344CB8AC3E}">
        <p14:creationId xmlns:p14="http://schemas.microsoft.com/office/powerpoint/2010/main" val="1051229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a:t>
            </a:r>
            <a:endParaRPr lang="en-US" dirty="0"/>
          </a:p>
        </p:txBody>
      </p:sp>
      <p:sp>
        <p:nvSpPr>
          <p:cNvPr id="3" name="Content Placeholder 2"/>
          <p:cNvSpPr>
            <a:spLocks noGrp="1"/>
          </p:cNvSpPr>
          <p:nvPr>
            <p:ph sz="half" idx="1"/>
          </p:nvPr>
        </p:nvSpPr>
        <p:spPr>
          <a:xfrm>
            <a:off x="914400" y="2487168"/>
            <a:ext cx="7315200" cy="3447288"/>
          </a:xfrm>
        </p:spPr>
        <p:txBody>
          <a:bodyPr>
            <a:normAutofit/>
          </a:bodyPr>
          <a:lstStyle/>
          <a:p>
            <a:pPr marL="0" indent="0">
              <a:buNone/>
            </a:pPr>
            <a:r>
              <a:rPr lang="en-US" sz="2800" b="1" dirty="0" smtClean="0">
                <a:solidFill>
                  <a:srgbClr val="9933FF"/>
                </a:solidFill>
              </a:rPr>
              <a:t>Name, Email, Phone, Email, Grade, Driver, Period, Magnet</a:t>
            </a:r>
          </a:p>
          <a:p>
            <a:endParaRPr lang="en-US" sz="2800" dirty="0"/>
          </a:p>
        </p:txBody>
      </p:sp>
    </p:spTree>
    <p:extLst>
      <p:ext uri="{BB962C8B-B14F-4D97-AF65-F5344CB8AC3E}">
        <p14:creationId xmlns:p14="http://schemas.microsoft.com/office/powerpoint/2010/main" val="372586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Edmodo</a:t>
            </a:r>
            <a:endParaRPr lang="en-US" dirty="0"/>
          </a:p>
        </p:txBody>
      </p:sp>
      <p:sp>
        <p:nvSpPr>
          <p:cNvPr id="3" name="Content Placeholder 2"/>
          <p:cNvSpPr>
            <a:spLocks noGrp="1"/>
          </p:cNvSpPr>
          <p:nvPr>
            <p:ph sz="half" idx="1"/>
          </p:nvPr>
        </p:nvSpPr>
        <p:spPr/>
        <p:txBody>
          <a:bodyPr>
            <a:normAutofit fontScale="92500"/>
          </a:bodyPr>
          <a:lstStyle/>
          <a:p>
            <a:r>
              <a:rPr lang="en-US" dirty="0" smtClean="0"/>
              <a:t>Group Code:</a:t>
            </a:r>
          </a:p>
          <a:p>
            <a:pPr marL="0" indent="0">
              <a:buNone/>
            </a:pPr>
            <a:r>
              <a:rPr lang="en-US" sz="8800" b="1" dirty="0"/>
              <a:t>za98js</a:t>
            </a:r>
            <a:endParaRPr lang="en-US" sz="8800" dirty="0"/>
          </a:p>
        </p:txBody>
      </p:sp>
      <p:sp>
        <p:nvSpPr>
          <p:cNvPr id="8" name="Content Placeholder 7"/>
          <p:cNvSpPr>
            <a:spLocks noGrp="1"/>
          </p:cNvSpPr>
          <p:nvPr>
            <p:ph sz="half" idx="2"/>
          </p:nvPr>
        </p:nvSpPr>
        <p:spPr>
          <a:xfrm>
            <a:off x="4645152" y="2487168"/>
            <a:ext cx="3584448" cy="3447288"/>
          </a:xfrm>
        </p:spPr>
        <p:txBody>
          <a:bodyPr>
            <a:normAutofit fontScale="92500"/>
          </a:bodyPr>
          <a:lstStyle/>
          <a:p>
            <a:r>
              <a:rPr lang="en-US" sz="4000" dirty="0" smtClean="0"/>
              <a:t>All assignments will be submitted via Edmodo</a:t>
            </a:r>
          </a:p>
          <a:p>
            <a:r>
              <a:rPr lang="en-US" sz="4000" dirty="0" smtClean="0"/>
              <a:t>Name: Name(7)</a:t>
            </a:r>
            <a:endParaRPr lang="en-US" sz="4000" dirty="0"/>
          </a:p>
        </p:txBody>
      </p:sp>
      <p:cxnSp>
        <p:nvCxnSpPr>
          <p:cNvPr id="10" name="Straight Connector 9"/>
          <p:cNvCxnSpPr/>
          <p:nvPr/>
        </p:nvCxnSpPr>
        <p:spPr>
          <a:xfrm>
            <a:off x="4514426" y="248716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14426" y="2487168"/>
            <a:ext cx="0" cy="31516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1642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a:t>
            </a:r>
            <a:endParaRPr lang="en-US" dirty="0"/>
          </a:p>
        </p:txBody>
      </p:sp>
      <p:sp>
        <p:nvSpPr>
          <p:cNvPr id="3" name="Content Placeholder 2"/>
          <p:cNvSpPr>
            <a:spLocks noGrp="1"/>
          </p:cNvSpPr>
          <p:nvPr>
            <p:ph sz="half" idx="1"/>
          </p:nvPr>
        </p:nvSpPr>
        <p:spPr>
          <a:xfrm>
            <a:off x="2362200" y="2362200"/>
            <a:ext cx="5147734" cy="3447288"/>
          </a:xfrm>
        </p:spPr>
        <p:txBody>
          <a:bodyPr>
            <a:normAutofit fontScale="92500" lnSpcReduction="10000"/>
          </a:bodyPr>
          <a:lstStyle/>
          <a:p>
            <a:r>
              <a:rPr lang="en-US" dirty="0" smtClean="0"/>
              <a:t>Group Code:</a:t>
            </a:r>
          </a:p>
          <a:p>
            <a:pPr marL="0" indent="0">
              <a:buNone/>
            </a:pPr>
            <a:r>
              <a:rPr lang="en-US" sz="8800" b="1" dirty="0" smtClean="0"/>
              <a:t>@fh2f96</a:t>
            </a:r>
          </a:p>
          <a:p>
            <a:pPr marL="0" indent="0">
              <a:buNone/>
            </a:pPr>
            <a:r>
              <a:rPr lang="en-US" sz="8800" b="1" dirty="0" smtClean="0"/>
              <a:t>Text 81010</a:t>
            </a:r>
            <a:endParaRPr lang="en-US" sz="8800" dirty="0"/>
          </a:p>
        </p:txBody>
      </p:sp>
      <p:cxnSp>
        <p:nvCxnSpPr>
          <p:cNvPr id="10" name="Straight Connector 9"/>
          <p:cNvCxnSpPr/>
          <p:nvPr/>
        </p:nvCxnSpPr>
        <p:spPr>
          <a:xfrm>
            <a:off x="4514426" y="2487168"/>
            <a:ext cx="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9730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smtClean="0"/>
              <a:t>CBI</a:t>
            </a:r>
            <a:endParaRPr lang="en-US" dirty="0"/>
          </a:p>
        </p:txBody>
      </p:sp>
      <p:sp>
        <p:nvSpPr>
          <p:cNvPr id="4" name="Content Placeholder 3"/>
          <p:cNvSpPr>
            <a:spLocks noGrp="1"/>
          </p:cNvSpPr>
          <p:nvPr>
            <p:ph sz="half" idx="2"/>
          </p:nvPr>
        </p:nvSpPr>
        <p:spPr/>
        <p:txBody>
          <a:bodyPr/>
          <a:lstStyle/>
          <a:p>
            <a:r>
              <a:rPr lang="en-US" dirty="0" smtClean="0"/>
              <a:t>Spartech</a:t>
            </a:r>
          </a:p>
          <a:p>
            <a:r>
              <a:rPr lang="en-US" dirty="0" smtClean="0"/>
              <a:t>College and Career</a:t>
            </a:r>
            <a:endParaRPr lang="en-US" dirty="0"/>
          </a:p>
        </p:txBody>
      </p:sp>
    </p:spTree>
    <p:extLst>
      <p:ext uri="{BB962C8B-B14F-4D97-AF65-F5344CB8AC3E}">
        <p14:creationId xmlns:p14="http://schemas.microsoft.com/office/powerpoint/2010/main" val="2622215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Types of Interns</a:t>
            </a:r>
            <a:endParaRPr lang="en-US" dirty="0"/>
          </a:p>
        </p:txBody>
      </p:sp>
      <p:sp>
        <p:nvSpPr>
          <p:cNvPr id="5" name="Rectangle 4"/>
          <p:cNvSpPr/>
          <p:nvPr/>
        </p:nvSpPr>
        <p:spPr>
          <a:xfrm>
            <a:off x="685800" y="2416208"/>
            <a:ext cx="25146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Off Campus Internship</a:t>
            </a:r>
            <a:endParaRPr lang="en-US" dirty="0"/>
          </a:p>
        </p:txBody>
      </p:sp>
      <p:sp>
        <p:nvSpPr>
          <p:cNvPr id="6" name="Rectangle 5"/>
          <p:cNvSpPr/>
          <p:nvPr/>
        </p:nvSpPr>
        <p:spPr>
          <a:xfrm>
            <a:off x="3314700" y="2416208"/>
            <a:ext cx="25146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Teacher Aide</a:t>
            </a:r>
            <a:endParaRPr lang="en-US" dirty="0"/>
          </a:p>
        </p:txBody>
      </p:sp>
      <p:sp>
        <p:nvSpPr>
          <p:cNvPr id="7" name="Rectangle 6"/>
          <p:cNvSpPr/>
          <p:nvPr/>
        </p:nvSpPr>
        <p:spPr>
          <a:xfrm>
            <a:off x="5943600" y="2416208"/>
            <a:ext cx="25146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Office Aide</a:t>
            </a:r>
            <a:endParaRPr lang="en-US" dirty="0"/>
          </a:p>
        </p:txBody>
      </p:sp>
      <p:sp>
        <p:nvSpPr>
          <p:cNvPr id="8" name="TextBox 7"/>
          <p:cNvSpPr txBox="1"/>
          <p:nvPr/>
        </p:nvSpPr>
        <p:spPr>
          <a:xfrm>
            <a:off x="6041701" y="4549808"/>
            <a:ext cx="1960793" cy="1938992"/>
          </a:xfrm>
          <a:prstGeom prst="rect">
            <a:avLst/>
          </a:prstGeom>
          <a:noFill/>
        </p:spPr>
        <p:txBody>
          <a:bodyPr wrap="none" rtlCol="0">
            <a:spAutoFit/>
          </a:bodyPr>
          <a:lstStyle/>
          <a:p>
            <a:r>
              <a:rPr lang="en-US" dirty="0" smtClean="0"/>
              <a:t>No Magnet Credit</a:t>
            </a:r>
          </a:p>
          <a:p>
            <a:r>
              <a:rPr lang="en-US" dirty="0" smtClean="0"/>
              <a:t>Employee </a:t>
            </a:r>
            <a:r>
              <a:rPr lang="en-US" dirty="0" err="1" smtClean="0"/>
              <a:t>Eval</a:t>
            </a:r>
            <a:endParaRPr lang="en-US" dirty="0" smtClean="0"/>
          </a:p>
          <a:p>
            <a:r>
              <a:rPr lang="en-US" dirty="0" smtClean="0"/>
              <a:t>2 Mini Assignments</a:t>
            </a:r>
          </a:p>
          <a:p>
            <a:r>
              <a:rPr lang="en-US" dirty="0" smtClean="0"/>
              <a:t>1 Homework</a:t>
            </a:r>
          </a:p>
          <a:p>
            <a:r>
              <a:rPr lang="en-US" dirty="0" smtClean="0"/>
              <a:t>Final Exam</a:t>
            </a:r>
            <a:endParaRPr lang="en-US" dirty="0"/>
          </a:p>
        </p:txBody>
      </p:sp>
      <p:sp>
        <p:nvSpPr>
          <p:cNvPr id="9" name="TextBox 8"/>
          <p:cNvSpPr txBox="1"/>
          <p:nvPr/>
        </p:nvSpPr>
        <p:spPr>
          <a:xfrm>
            <a:off x="3479036" y="4549808"/>
            <a:ext cx="1992853" cy="1938992"/>
          </a:xfrm>
          <a:prstGeom prst="rect">
            <a:avLst/>
          </a:prstGeom>
          <a:noFill/>
        </p:spPr>
        <p:txBody>
          <a:bodyPr wrap="none" rtlCol="0">
            <a:spAutoFit/>
          </a:bodyPr>
          <a:lstStyle/>
          <a:p>
            <a:r>
              <a:rPr lang="en-US" dirty="0" smtClean="0"/>
              <a:t>Magnet Credit Avail</a:t>
            </a:r>
          </a:p>
          <a:p>
            <a:r>
              <a:rPr lang="en-US" dirty="0" smtClean="0"/>
              <a:t>Employee </a:t>
            </a:r>
            <a:r>
              <a:rPr lang="en-US" dirty="0" err="1" smtClean="0"/>
              <a:t>Eval</a:t>
            </a:r>
            <a:endParaRPr lang="en-US" dirty="0" smtClean="0"/>
          </a:p>
          <a:p>
            <a:r>
              <a:rPr lang="en-US" dirty="0" smtClean="0"/>
              <a:t>1 Mini Assignment</a:t>
            </a:r>
          </a:p>
          <a:p>
            <a:r>
              <a:rPr lang="en-US" dirty="0" smtClean="0"/>
              <a:t>1 Homework</a:t>
            </a:r>
          </a:p>
          <a:p>
            <a:r>
              <a:rPr lang="en-US" dirty="0" smtClean="0"/>
              <a:t>Final Exam</a:t>
            </a:r>
            <a:endParaRPr lang="en-US" dirty="0"/>
          </a:p>
        </p:txBody>
      </p:sp>
      <p:sp>
        <p:nvSpPr>
          <p:cNvPr id="10" name="TextBox 9"/>
          <p:cNvSpPr txBox="1"/>
          <p:nvPr/>
        </p:nvSpPr>
        <p:spPr>
          <a:xfrm>
            <a:off x="946673" y="4549808"/>
            <a:ext cx="1992853" cy="1938992"/>
          </a:xfrm>
          <a:prstGeom prst="rect">
            <a:avLst/>
          </a:prstGeom>
          <a:noFill/>
        </p:spPr>
        <p:txBody>
          <a:bodyPr wrap="none" rtlCol="0">
            <a:spAutoFit/>
          </a:bodyPr>
          <a:lstStyle/>
          <a:p>
            <a:r>
              <a:rPr lang="en-US" dirty="0" smtClean="0"/>
              <a:t>Magnet Credit Avail</a:t>
            </a:r>
          </a:p>
          <a:p>
            <a:r>
              <a:rPr lang="en-US" dirty="0" smtClean="0"/>
              <a:t>Employee </a:t>
            </a:r>
            <a:r>
              <a:rPr lang="en-US" dirty="0" err="1" smtClean="0"/>
              <a:t>Eval</a:t>
            </a:r>
            <a:endParaRPr lang="en-US" dirty="0" smtClean="0"/>
          </a:p>
          <a:p>
            <a:r>
              <a:rPr lang="en-US" dirty="0" smtClean="0"/>
              <a:t>1 Mini Assignment</a:t>
            </a:r>
          </a:p>
          <a:p>
            <a:r>
              <a:rPr lang="en-US" dirty="0" smtClean="0"/>
              <a:t>1 Homework</a:t>
            </a:r>
          </a:p>
          <a:p>
            <a:r>
              <a:rPr lang="en-US" dirty="0" smtClean="0"/>
              <a:t>Final Exam</a:t>
            </a:r>
            <a:endParaRPr lang="en-US" dirty="0"/>
          </a:p>
        </p:txBody>
      </p:sp>
    </p:spTree>
    <p:extLst>
      <p:ext uri="{BB962C8B-B14F-4D97-AF65-F5344CB8AC3E}">
        <p14:creationId xmlns:p14="http://schemas.microsoft.com/office/powerpoint/2010/main" val="4151051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Responsibilities</a:t>
            </a:r>
            <a:endParaRPr lang="en-US" dirty="0"/>
          </a:p>
        </p:txBody>
      </p:sp>
      <p:sp>
        <p:nvSpPr>
          <p:cNvPr id="6" name="Content Placeholder 5"/>
          <p:cNvSpPr>
            <a:spLocks noGrp="1"/>
          </p:cNvSpPr>
          <p:nvPr>
            <p:ph sz="half" idx="2"/>
          </p:nvPr>
        </p:nvSpPr>
        <p:spPr/>
        <p:txBody>
          <a:bodyPr/>
          <a:lstStyle/>
          <a:p>
            <a:r>
              <a:rPr lang="en-US" dirty="0" smtClean="0"/>
              <a:t>Don’t Get Fired</a:t>
            </a:r>
          </a:p>
          <a:p>
            <a:r>
              <a:rPr lang="en-US" dirty="0" smtClean="0"/>
              <a:t>Don’t Ruin Placement</a:t>
            </a:r>
            <a:endParaRPr lang="en-US" dirty="0"/>
          </a:p>
        </p:txBody>
      </p:sp>
      <p:sp>
        <p:nvSpPr>
          <p:cNvPr id="10" name="Rectangle 9"/>
          <p:cNvSpPr/>
          <p:nvPr/>
        </p:nvSpPr>
        <p:spPr>
          <a:xfrm>
            <a:off x="331048" y="381000"/>
            <a:ext cx="25146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Off Campus Internship</a:t>
            </a:r>
            <a:endParaRPr lang="en-US" dirty="0"/>
          </a:p>
        </p:txBody>
      </p:sp>
    </p:spTree>
    <p:extLst>
      <p:ext uri="{BB962C8B-B14F-4D97-AF65-F5344CB8AC3E}">
        <p14:creationId xmlns:p14="http://schemas.microsoft.com/office/powerpoint/2010/main" val="2612955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Responsibilities</a:t>
            </a:r>
            <a:endParaRPr lang="en-US" dirty="0"/>
          </a:p>
        </p:txBody>
      </p:sp>
      <p:graphicFrame>
        <p:nvGraphicFramePr>
          <p:cNvPr id="17" name="Content Placeholder 16"/>
          <p:cNvGraphicFramePr>
            <a:graphicFrameLocks noGrp="1"/>
          </p:cNvGraphicFramePr>
          <p:nvPr>
            <p:ph sz="half" idx="2"/>
            <p:extLst>
              <p:ext uri="{D42A27DB-BD31-4B8C-83A1-F6EECF244321}">
                <p14:modId xmlns:p14="http://schemas.microsoft.com/office/powerpoint/2010/main" val="2837867967"/>
              </p:ext>
            </p:extLst>
          </p:nvPr>
        </p:nvGraphicFramePr>
        <p:xfrm>
          <a:off x="685802" y="2353187"/>
          <a:ext cx="7772397" cy="3859596"/>
        </p:xfrm>
        <a:graphic>
          <a:graphicData uri="http://schemas.openxmlformats.org/drawingml/2006/table">
            <a:tbl>
              <a:tblPr firstRow="1" bandRow="1">
                <a:tableStyleId>{69CF1AB2-1976-4502-BF36-3FF5EA218861}</a:tableStyleId>
              </a:tblPr>
              <a:tblGrid>
                <a:gridCol w="2590799"/>
                <a:gridCol w="2590799"/>
                <a:gridCol w="2590799"/>
              </a:tblGrid>
              <a:tr h="847213">
                <a:tc>
                  <a:txBody>
                    <a:bodyPr/>
                    <a:lstStyle/>
                    <a:p>
                      <a:pPr marL="0" marR="0" indent="-99695">
                        <a:lnSpc>
                          <a:spcPct val="107000"/>
                        </a:lnSpc>
                        <a:spcBef>
                          <a:spcPts val="0"/>
                        </a:spcBef>
                        <a:spcAft>
                          <a:spcPts val="0"/>
                        </a:spcAft>
                      </a:pPr>
                      <a:r>
                        <a:rPr lang="en-US" sz="1600" dirty="0" smtClean="0">
                          <a:effectLst/>
                        </a:rPr>
                        <a:t>Create </a:t>
                      </a:r>
                      <a:r>
                        <a:rPr lang="en-US" sz="1600" dirty="0">
                          <a:effectLst/>
                        </a:rPr>
                        <a:t>and maintain teacher websites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indent="-99695">
                        <a:lnSpc>
                          <a:spcPct val="107000"/>
                        </a:lnSpc>
                        <a:spcBef>
                          <a:spcPts val="0"/>
                        </a:spcBef>
                        <a:spcAft>
                          <a:spcPts val="0"/>
                        </a:spcAft>
                      </a:pPr>
                      <a:r>
                        <a:rPr lang="en-US" sz="1600" dirty="0" smtClean="0">
                          <a:effectLst/>
                        </a:rPr>
                        <a:t>Turn </a:t>
                      </a:r>
                      <a:r>
                        <a:rPr lang="en-US" sz="1600" dirty="0">
                          <a:effectLst/>
                        </a:rPr>
                        <a:t>standard PowerPoints into interactive </a:t>
                      </a:r>
                      <a:r>
                        <a:rPr lang="en-US" sz="1600" dirty="0" err="1">
                          <a:effectLst/>
                        </a:rPr>
                        <a:t>Nearpods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indent="-99695">
                        <a:lnSpc>
                          <a:spcPct val="107000"/>
                        </a:lnSpc>
                        <a:spcBef>
                          <a:spcPts val="0"/>
                        </a:spcBef>
                        <a:spcAft>
                          <a:spcPts val="0"/>
                        </a:spcAft>
                      </a:pPr>
                      <a:r>
                        <a:rPr lang="en-US" sz="1600" dirty="0" smtClean="0">
                          <a:effectLst/>
                        </a:rPr>
                        <a:t>Convert </a:t>
                      </a:r>
                      <a:r>
                        <a:rPr lang="en-US" sz="1600" dirty="0">
                          <a:effectLst/>
                        </a:rPr>
                        <a:t>paper based test into digital, automatically graded tests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1119773">
                <a:tc>
                  <a:txBody>
                    <a:bodyPr/>
                    <a:lstStyle/>
                    <a:p>
                      <a:pPr marL="0" marR="0" indent="-99695">
                        <a:lnSpc>
                          <a:spcPct val="107000"/>
                        </a:lnSpc>
                        <a:spcBef>
                          <a:spcPts val="0"/>
                        </a:spcBef>
                        <a:spcAft>
                          <a:spcPts val="0"/>
                        </a:spcAft>
                      </a:pPr>
                      <a:r>
                        <a:rPr lang="en-US" sz="1600" b="1" dirty="0" smtClean="0">
                          <a:effectLst/>
                        </a:rPr>
                        <a:t>Turn </a:t>
                      </a:r>
                      <a:r>
                        <a:rPr lang="en-US" sz="1600" b="1" dirty="0">
                          <a:effectLst/>
                        </a:rPr>
                        <a:t>previous quizzes into interactive study guides (</a:t>
                      </a:r>
                      <a:r>
                        <a:rPr lang="en-US" sz="1600" b="1" dirty="0" err="1">
                          <a:effectLst/>
                        </a:rPr>
                        <a:t>Kahoot</a:t>
                      </a:r>
                      <a:r>
                        <a:rPr lang="en-US" sz="1600" b="1" dirty="0">
                          <a:effectLst/>
                        </a:rPr>
                        <a:t>, </a:t>
                      </a:r>
                      <a:r>
                        <a:rPr lang="en-US" sz="1600" b="1" dirty="0" err="1">
                          <a:effectLst/>
                        </a:rPr>
                        <a:t>Quizizz</a:t>
                      </a:r>
                      <a:r>
                        <a:rPr lang="en-US" sz="1600" b="1" dirty="0">
                          <a:effectLst/>
                        </a:rPr>
                        <a:t>, </a:t>
                      </a:r>
                      <a:r>
                        <a:rPr lang="en-US" sz="1600" b="1" dirty="0" err="1">
                          <a:effectLst/>
                        </a:rPr>
                        <a:t>GoFormative</a:t>
                      </a:r>
                      <a:r>
                        <a:rPr lang="en-US" sz="1600" b="1" dirty="0">
                          <a:effectLst/>
                        </a:rPr>
                        <a:t>, etc.)</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indent="-99695">
                        <a:lnSpc>
                          <a:spcPct val="107000"/>
                        </a:lnSpc>
                        <a:spcBef>
                          <a:spcPts val="0"/>
                        </a:spcBef>
                        <a:spcAft>
                          <a:spcPts val="0"/>
                        </a:spcAft>
                      </a:pPr>
                      <a:r>
                        <a:rPr lang="en-US" sz="1600" b="1" dirty="0" smtClean="0">
                          <a:effectLst/>
                        </a:rPr>
                        <a:t>Find </a:t>
                      </a:r>
                      <a:r>
                        <a:rPr lang="en-US" sz="1600" b="1" dirty="0">
                          <a:effectLst/>
                        </a:rPr>
                        <a:t>online video content via </a:t>
                      </a:r>
                      <a:r>
                        <a:rPr lang="en-US" sz="1600" b="1" dirty="0" err="1">
                          <a:effectLst/>
                        </a:rPr>
                        <a:t>Youtube</a:t>
                      </a:r>
                      <a:r>
                        <a:rPr lang="en-US" sz="1600" b="1" dirty="0">
                          <a:effectLst/>
                        </a:rPr>
                        <a:t>, </a:t>
                      </a:r>
                      <a:r>
                        <a:rPr lang="en-US" sz="1600" b="1" dirty="0" err="1">
                          <a:effectLst/>
                        </a:rPr>
                        <a:t>Schooltube</a:t>
                      </a:r>
                      <a:r>
                        <a:rPr lang="en-US" sz="1600" b="1" dirty="0">
                          <a:effectLst/>
                        </a:rPr>
                        <a:t>, or </a:t>
                      </a:r>
                      <a:r>
                        <a:rPr lang="en-US" sz="1600" b="1" dirty="0" err="1">
                          <a:effectLst/>
                        </a:rPr>
                        <a:t>Teachertube</a:t>
                      </a:r>
                      <a:r>
                        <a:rPr lang="en-US" sz="1600" b="1" dirty="0">
                          <a:effectLst/>
                        </a:rPr>
                        <a:t> that correlates with your standards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indent="-99695">
                        <a:lnSpc>
                          <a:spcPct val="107000"/>
                        </a:lnSpc>
                        <a:spcBef>
                          <a:spcPts val="0"/>
                        </a:spcBef>
                        <a:spcAft>
                          <a:spcPts val="0"/>
                        </a:spcAft>
                      </a:pPr>
                      <a:r>
                        <a:rPr lang="en-US" sz="1600" b="1" dirty="0" smtClean="0">
                          <a:effectLst/>
                        </a:rPr>
                        <a:t>Help </a:t>
                      </a:r>
                      <a:r>
                        <a:rPr lang="en-US" sz="1600" b="1" dirty="0">
                          <a:effectLst/>
                        </a:rPr>
                        <a:t>teachers go paperless by creating and maintaining Edmodo accounts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630870">
                <a:tc>
                  <a:txBody>
                    <a:bodyPr/>
                    <a:lstStyle/>
                    <a:p>
                      <a:pPr marL="0" marR="0" indent="-99695">
                        <a:lnSpc>
                          <a:spcPct val="107000"/>
                        </a:lnSpc>
                        <a:spcBef>
                          <a:spcPts val="0"/>
                        </a:spcBef>
                        <a:spcAft>
                          <a:spcPts val="0"/>
                        </a:spcAft>
                      </a:pPr>
                      <a:r>
                        <a:rPr lang="en-US" sz="1600" b="1" dirty="0" smtClean="0">
                          <a:effectLst/>
                        </a:rPr>
                        <a:t>Teach </a:t>
                      </a:r>
                      <a:r>
                        <a:rPr lang="en-US" sz="1600" b="1" dirty="0">
                          <a:effectLst/>
                        </a:rPr>
                        <a:t>mini lessons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indent="-99695">
                        <a:lnSpc>
                          <a:spcPct val="107000"/>
                        </a:lnSpc>
                        <a:spcBef>
                          <a:spcPts val="0"/>
                        </a:spcBef>
                        <a:spcAft>
                          <a:spcPts val="0"/>
                        </a:spcAft>
                      </a:pPr>
                      <a:r>
                        <a:rPr lang="en-US" sz="1600" b="1" dirty="0" smtClean="0">
                          <a:effectLst/>
                        </a:rPr>
                        <a:t>Create </a:t>
                      </a:r>
                      <a:r>
                        <a:rPr lang="en-US" sz="1600" b="1" dirty="0">
                          <a:effectLst/>
                        </a:rPr>
                        <a:t>electronic filing system</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indent="-99695">
                        <a:lnSpc>
                          <a:spcPct val="107000"/>
                        </a:lnSpc>
                        <a:spcBef>
                          <a:spcPts val="0"/>
                        </a:spcBef>
                        <a:spcAft>
                          <a:spcPts val="0"/>
                        </a:spcAft>
                      </a:pPr>
                      <a:r>
                        <a:rPr lang="en-US" sz="1600" b="1" dirty="0" smtClean="0">
                          <a:effectLst/>
                        </a:rPr>
                        <a:t>Provide </a:t>
                      </a:r>
                      <a:r>
                        <a:rPr lang="en-US" sz="1600" b="1" dirty="0">
                          <a:effectLst/>
                        </a:rPr>
                        <a:t>enrichment activities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630870">
                <a:tc>
                  <a:txBody>
                    <a:bodyPr/>
                    <a:lstStyle/>
                    <a:p>
                      <a:pPr marL="0" marR="0" indent="-99695">
                        <a:lnSpc>
                          <a:spcPct val="107000"/>
                        </a:lnSpc>
                        <a:spcBef>
                          <a:spcPts val="0"/>
                        </a:spcBef>
                        <a:spcAft>
                          <a:spcPts val="0"/>
                        </a:spcAft>
                      </a:pPr>
                      <a:r>
                        <a:rPr lang="en-US" sz="1600" b="1" dirty="0" smtClean="0">
                          <a:effectLst/>
                        </a:rPr>
                        <a:t>Help </a:t>
                      </a:r>
                      <a:r>
                        <a:rPr lang="en-US" sz="1600" b="1" dirty="0">
                          <a:effectLst/>
                        </a:rPr>
                        <a:t>struggling students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indent="-99695">
                        <a:lnSpc>
                          <a:spcPct val="107000"/>
                        </a:lnSpc>
                        <a:spcBef>
                          <a:spcPts val="0"/>
                        </a:spcBef>
                        <a:spcAft>
                          <a:spcPts val="0"/>
                        </a:spcAft>
                      </a:pPr>
                      <a:r>
                        <a:rPr lang="en-US" sz="1600" b="1" dirty="0" smtClean="0">
                          <a:effectLst/>
                        </a:rPr>
                        <a:t>Design </a:t>
                      </a:r>
                      <a:r>
                        <a:rPr lang="en-US" sz="1600" b="1" dirty="0">
                          <a:effectLst/>
                        </a:rPr>
                        <a:t>alternative assessments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indent="-99695">
                        <a:lnSpc>
                          <a:spcPct val="107000"/>
                        </a:lnSpc>
                        <a:spcBef>
                          <a:spcPts val="0"/>
                        </a:spcBef>
                        <a:spcAft>
                          <a:spcPts val="0"/>
                        </a:spcAft>
                      </a:pPr>
                      <a:r>
                        <a:rPr lang="en-US" sz="1600" b="1" dirty="0" smtClean="0">
                          <a:effectLst/>
                        </a:rPr>
                        <a:t>Create </a:t>
                      </a:r>
                      <a:r>
                        <a:rPr lang="en-US" sz="1600" b="1" dirty="0">
                          <a:effectLst/>
                        </a:rPr>
                        <a:t>a digital calendar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630870">
                <a:tc>
                  <a:txBody>
                    <a:bodyPr/>
                    <a:lstStyle/>
                    <a:p>
                      <a:pPr marL="0" marR="0" indent="-99695">
                        <a:lnSpc>
                          <a:spcPct val="107000"/>
                        </a:lnSpc>
                        <a:spcBef>
                          <a:spcPts val="0"/>
                        </a:spcBef>
                        <a:spcAft>
                          <a:spcPts val="0"/>
                        </a:spcAft>
                      </a:pPr>
                      <a:r>
                        <a:rPr lang="en-US" sz="1600" b="1" dirty="0" smtClean="0">
                          <a:effectLst/>
                        </a:rPr>
                        <a:t>Organize </a:t>
                      </a:r>
                      <a:r>
                        <a:rPr lang="en-US" sz="1600" b="1" dirty="0">
                          <a:effectLst/>
                        </a:rPr>
                        <a:t>Web2.0 tools into a </a:t>
                      </a:r>
                      <a:r>
                        <a:rPr lang="en-US" sz="1600" b="1" dirty="0" err="1">
                          <a:effectLst/>
                        </a:rPr>
                        <a:t>Symbaloo</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indent="-99695">
                        <a:lnSpc>
                          <a:spcPct val="107000"/>
                        </a:lnSpc>
                        <a:spcBef>
                          <a:spcPts val="0"/>
                        </a:spcBef>
                        <a:spcAft>
                          <a:spcPts val="0"/>
                        </a:spcAft>
                      </a:pPr>
                      <a:r>
                        <a:rPr lang="en-US" sz="1600" b="1" dirty="0" smtClean="0">
                          <a:effectLst/>
                        </a:rPr>
                        <a:t>Podcast </a:t>
                      </a:r>
                      <a:r>
                        <a:rPr lang="en-US" sz="1600" b="1" dirty="0">
                          <a:effectLst/>
                        </a:rPr>
                        <a:t>your lessons via Screencast</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indent="-99695">
                        <a:lnSpc>
                          <a:spcPct val="107000"/>
                        </a:lnSpc>
                        <a:spcBef>
                          <a:spcPts val="0"/>
                        </a:spcBef>
                        <a:spcAft>
                          <a:spcPts val="0"/>
                        </a:spcAft>
                      </a:pPr>
                      <a:r>
                        <a:rPr lang="en-US" sz="1600" b="1" dirty="0" smtClean="0">
                          <a:effectLst/>
                        </a:rPr>
                        <a:t>Pre-grade </a:t>
                      </a:r>
                      <a:r>
                        <a:rPr lang="en-US" sz="1600" b="1" dirty="0">
                          <a:effectLst/>
                        </a:rPr>
                        <a:t>assignments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
        <p:nvSpPr>
          <p:cNvPr id="10" name="Rectangle 9"/>
          <p:cNvSpPr/>
          <p:nvPr/>
        </p:nvSpPr>
        <p:spPr>
          <a:xfrm>
            <a:off x="331046" y="219586"/>
            <a:ext cx="25146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Teacher Aide</a:t>
            </a:r>
            <a:endParaRPr lang="en-US" dirty="0"/>
          </a:p>
        </p:txBody>
      </p:sp>
    </p:spTree>
    <p:extLst>
      <p:ext uri="{BB962C8B-B14F-4D97-AF65-F5344CB8AC3E}">
        <p14:creationId xmlns:p14="http://schemas.microsoft.com/office/powerpoint/2010/main" val="410497336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3245</TotalTime>
  <Words>900</Words>
  <Application>Microsoft Office PowerPoint</Application>
  <PresentationFormat>On-screen Show (4:3)</PresentationFormat>
  <Paragraphs>171</Paragraphs>
  <Slides>24</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24</vt:i4>
      </vt:variant>
    </vt:vector>
  </HeadingPairs>
  <TitlesOfParts>
    <vt:vector size="38" baseType="lpstr">
      <vt:lpstr>Algerian</vt:lpstr>
      <vt:lpstr>Arial</vt:lpstr>
      <vt:lpstr>Calibri</vt:lpstr>
      <vt:lpstr>Chinacat</vt:lpstr>
      <vt:lpstr>Cooper Black</vt:lpstr>
      <vt:lpstr>Eras Bold ITC</vt:lpstr>
      <vt:lpstr>Forte</vt:lpstr>
      <vt:lpstr>Garamond</vt:lpstr>
      <vt:lpstr>Rockwell</vt:lpstr>
      <vt:lpstr>Stencil</vt:lpstr>
      <vt:lpstr>Times New Roman</vt:lpstr>
      <vt:lpstr>Vivaldi</vt:lpstr>
      <vt:lpstr>Wingdings</vt:lpstr>
      <vt:lpstr>Organic</vt:lpstr>
      <vt:lpstr>Welcome to Work Based Learning</vt:lpstr>
      <vt:lpstr>Agenda</vt:lpstr>
      <vt:lpstr>Contact Info</vt:lpstr>
      <vt:lpstr>Edmodo</vt:lpstr>
      <vt:lpstr>Remind</vt:lpstr>
      <vt:lpstr>PowerPoint Presentation</vt:lpstr>
      <vt:lpstr>3 Types of Interns</vt:lpstr>
      <vt:lpstr>Responsibilities</vt:lpstr>
      <vt:lpstr>Responsibilities</vt:lpstr>
      <vt:lpstr>Teacher vs. Supervisor</vt:lpstr>
      <vt:lpstr>What can mentors NOT do??</vt:lpstr>
      <vt:lpstr>Attendance</vt:lpstr>
      <vt:lpstr>Dress</vt:lpstr>
      <vt:lpstr>Cutting Class</vt:lpstr>
      <vt:lpstr>You should have received:</vt:lpstr>
      <vt:lpstr>What Makes Up Your Grade:</vt:lpstr>
      <vt:lpstr>Final Exam</vt:lpstr>
      <vt:lpstr>Contingency Plan</vt:lpstr>
      <vt:lpstr>Nametags</vt:lpstr>
      <vt:lpstr>Reminders</vt:lpstr>
      <vt:lpstr>OFF CAMPUS: NO JOB</vt:lpstr>
      <vt:lpstr>Placements…</vt:lpstr>
      <vt:lpstr>Stuff</vt:lpstr>
      <vt:lpstr>https://learn.aeseducation.com</vt:lpstr>
    </vt:vector>
  </TitlesOfParts>
  <Company>FCBOE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Mentorship!</dc:title>
  <dc:creator>Test</dc:creator>
  <cp:lastModifiedBy>Patterson, Brian R</cp:lastModifiedBy>
  <cp:revision>176</cp:revision>
  <cp:lastPrinted>2013-08-01T18:06:00Z</cp:lastPrinted>
  <dcterms:created xsi:type="dcterms:W3CDTF">2006-02-07T14:09:59Z</dcterms:created>
  <dcterms:modified xsi:type="dcterms:W3CDTF">2018-08-07T23:30:35Z</dcterms:modified>
</cp:coreProperties>
</file>